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34.jpg" ContentType="image/tiff"/>
  <Override PartName="/ppt/notesSlides/notesSlide10.xml" ContentType="application/vnd.openxmlformats-officedocument.presentationml.notesSlide+xml"/>
  <Override PartName="/ppt/media/image35.jpg" ContentType="image/tiff"/>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38.jpg" ContentType="image/tiff"/>
  <Override PartName="/ppt/media/image39.jpg" ContentType="image/tiff"/>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2" r:id="rId1"/>
  </p:sldMasterIdLst>
  <p:notesMasterIdLst>
    <p:notesMasterId r:id="rId20"/>
  </p:notesMasterIdLst>
  <p:sldIdLst>
    <p:sldId id="256" r:id="rId2"/>
    <p:sldId id="267" r:id="rId3"/>
    <p:sldId id="283" r:id="rId4"/>
    <p:sldId id="257" r:id="rId5"/>
    <p:sldId id="269" r:id="rId6"/>
    <p:sldId id="270" r:id="rId7"/>
    <p:sldId id="271" r:id="rId8"/>
    <p:sldId id="273" r:id="rId9"/>
    <p:sldId id="275" r:id="rId10"/>
    <p:sldId id="279" r:id="rId11"/>
    <p:sldId id="280" r:id="rId12"/>
    <p:sldId id="277" r:id="rId13"/>
    <p:sldId id="278" r:id="rId14"/>
    <p:sldId id="284" r:id="rId15"/>
    <p:sldId id="285" r:id="rId16"/>
    <p:sldId id="286" r:id="rId17"/>
    <p:sldId id="288" r:id="rId18"/>
    <p:sldId id="28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ki Okuno" initials="YO" lastIdx="2" clrIdx="0">
    <p:extLst>
      <p:ext uri="{19B8F6BF-5375-455C-9EA6-DF929625EA0E}">
        <p15:presenceInfo xmlns:p15="http://schemas.microsoft.com/office/powerpoint/2012/main" userId="b4a91c3c355d2b6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D7D7"/>
    <a:srgbClr val="EBE5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452" autoAdjust="0"/>
  </p:normalViewPr>
  <p:slideViewPr>
    <p:cSldViewPr snapToGrid="0">
      <p:cViewPr>
        <p:scale>
          <a:sx n="100" d="100"/>
          <a:sy n="100" d="100"/>
        </p:scale>
        <p:origin x="954"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69EF59-6BBD-48D8-96AA-5D646E6F935E}" type="datetimeFigureOut">
              <a:rPr kumimoji="1" lang="ja-JP" altLang="en-US" smtClean="0"/>
              <a:t>2022/4/24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24BD28-8F1B-4586-A72E-6992713E0C27}" type="slidenum">
              <a:rPr kumimoji="1" lang="ja-JP" altLang="en-US" smtClean="0"/>
              <a:t>‹#›</a:t>
            </a:fld>
            <a:endParaRPr kumimoji="1" lang="ja-JP" altLang="en-US"/>
          </a:p>
        </p:txBody>
      </p:sp>
    </p:spTree>
    <p:extLst>
      <p:ext uri="{BB962C8B-B14F-4D97-AF65-F5344CB8AC3E}">
        <p14:creationId xmlns:p14="http://schemas.microsoft.com/office/powerpoint/2010/main" val="274297407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4</a:t>
            </a:fld>
            <a:endParaRPr kumimoji="1" lang="ja-JP" altLang="en-US"/>
          </a:p>
        </p:txBody>
      </p:sp>
    </p:spTree>
    <p:extLst>
      <p:ext uri="{BB962C8B-B14F-4D97-AF65-F5344CB8AC3E}">
        <p14:creationId xmlns:p14="http://schemas.microsoft.com/office/powerpoint/2010/main" val="2157269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14</a:t>
            </a:fld>
            <a:endParaRPr kumimoji="1" lang="ja-JP" altLang="en-US"/>
          </a:p>
        </p:txBody>
      </p:sp>
    </p:spTree>
    <p:extLst>
      <p:ext uri="{BB962C8B-B14F-4D97-AF65-F5344CB8AC3E}">
        <p14:creationId xmlns:p14="http://schemas.microsoft.com/office/powerpoint/2010/main" val="1958505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15</a:t>
            </a:fld>
            <a:endParaRPr kumimoji="1" lang="ja-JP" altLang="en-US"/>
          </a:p>
        </p:txBody>
      </p:sp>
    </p:spTree>
    <p:extLst>
      <p:ext uri="{BB962C8B-B14F-4D97-AF65-F5344CB8AC3E}">
        <p14:creationId xmlns:p14="http://schemas.microsoft.com/office/powerpoint/2010/main" val="1855211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16</a:t>
            </a:fld>
            <a:endParaRPr kumimoji="1" lang="ja-JP" altLang="en-US"/>
          </a:p>
        </p:txBody>
      </p:sp>
    </p:spTree>
    <p:extLst>
      <p:ext uri="{BB962C8B-B14F-4D97-AF65-F5344CB8AC3E}">
        <p14:creationId xmlns:p14="http://schemas.microsoft.com/office/powerpoint/2010/main" val="2165864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17</a:t>
            </a:fld>
            <a:endParaRPr kumimoji="1" lang="ja-JP" altLang="en-US"/>
          </a:p>
        </p:txBody>
      </p:sp>
    </p:spTree>
    <p:extLst>
      <p:ext uri="{BB962C8B-B14F-4D97-AF65-F5344CB8AC3E}">
        <p14:creationId xmlns:p14="http://schemas.microsoft.com/office/powerpoint/2010/main" val="3723469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18</a:t>
            </a:fld>
            <a:endParaRPr kumimoji="1" lang="ja-JP" altLang="en-US"/>
          </a:p>
        </p:txBody>
      </p:sp>
    </p:spTree>
    <p:extLst>
      <p:ext uri="{BB962C8B-B14F-4D97-AF65-F5344CB8AC3E}">
        <p14:creationId xmlns:p14="http://schemas.microsoft.com/office/powerpoint/2010/main" val="2739039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6</a:t>
            </a:fld>
            <a:endParaRPr kumimoji="1" lang="ja-JP" altLang="en-US"/>
          </a:p>
        </p:txBody>
      </p:sp>
    </p:spTree>
    <p:extLst>
      <p:ext uri="{BB962C8B-B14F-4D97-AF65-F5344CB8AC3E}">
        <p14:creationId xmlns:p14="http://schemas.microsoft.com/office/powerpoint/2010/main" val="1265532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7</a:t>
            </a:fld>
            <a:endParaRPr kumimoji="1" lang="ja-JP" altLang="en-US"/>
          </a:p>
        </p:txBody>
      </p:sp>
    </p:spTree>
    <p:extLst>
      <p:ext uri="{BB962C8B-B14F-4D97-AF65-F5344CB8AC3E}">
        <p14:creationId xmlns:p14="http://schemas.microsoft.com/office/powerpoint/2010/main" val="3377884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8</a:t>
            </a:fld>
            <a:endParaRPr kumimoji="1" lang="ja-JP" altLang="en-US"/>
          </a:p>
        </p:txBody>
      </p:sp>
    </p:spTree>
    <p:extLst>
      <p:ext uri="{BB962C8B-B14F-4D97-AF65-F5344CB8AC3E}">
        <p14:creationId xmlns:p14="http://schemas.microsoft.com/office/powerpoint/2010/main" val="2998245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9</a:t>
            </a:fld>
            <a:endParaRPr kumimoji="1" lang="ja-JP" altLang="en-US"/>
          </a:p>
        </p:txBody>
      </p:sp>
    </p:spTree>
    <p:extLst>
      <p:ext uri="{BB962C8B-B14F-4D97-AF65-F5344CB8AC3E}">
        <p14:creationId xmlns:p14="http://schemas.microsoft.com/office/powerpoint/2010/main" val="1433494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10</a:t>
            </a:fld>
            <a:endParaRPr kumimoji="1" lang="ja-JP" altLang="en-US"/>
          </a:p>
        </p:txBody>
      </p:sp>
    </p:spTree>
    <p:extLst>
      <p:ext uri="{BB962C8B-B14F-4D97-AF65-F5344CB8AC3E}">
        <p14:creationId xmlns:p14="http://schemas.microsoft.com/office/powerpoint/2010/main" val="3074945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11</a:t>
            </a:fld>
            <a:endParaRPr kumimoji="1" lang="ja-JP" altLang="en-US"/>
          </a:p>
        </p:txBody>
      </p:sp>
    </p:spTree>
    <p:extLst>
      <p:ext uri="{BB962C8B-B14F-4D97-AF65-F5344CB8AC3E}">
        <p14:creationId xmlns:p14="http://schemas.microsoft.com/office/powerpoint/2010/main" val="1083411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12</a:t>
            </a:fld>
            <a:endParaRPr kumimoji="1" lang="ja-JP" altLang="en-US"/>
          </a:p>
        </p:txBody>
      </p:sp>
    </p:spTree>
    <p:extLst>
      <p:ext uri="{BB962C8B-B14F-4D97-AF65-F5344CB8AC3E}">
        <p14:creationId xmlns:p14="http://schemas.microsoft.com/office/powerpoint/2010/main" val="2320102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13</a:t>
            </a:fld>
            <a:endParaRPr kumimoji="1" lang="ja-JP" altLang="en-US"/>
          </a:p>
        </p:txBody>
      </p:sp>
    </p:spTree>
    <p:extLst>
      <p:ext uri="{BB962C8B-B14F-4D97-AF65-F5344CB8AC3E}">
        <p14:creationId xmlns:p14="http://schemas.microsoft.com/office/powerpoint/2010/main" val="3738468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2022/4/24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3905962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2022/4/24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1550500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2022/4/24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88451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2022/4/24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33900849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2022/4/24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02696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2022/4/24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881910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2022/4/24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12119914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2022/4/24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2670891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2022/4/24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530737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2022/4/24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2127441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375B8AA-55EE-458A-9F92-439C25BB6E49}" type="datetimeFigureOut">
              <a:rPr kumimoji="1" lang="ja-JP" altLang="en-US" smtClean="0"/>
              <a:t>2022/4/24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2725420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375B8AA-55EE-458A-9F92-439C25BB6E49}" type="datetimeFigureOut">
              <a:rPr kumimoji="1" lang="ja-JP" altLang="en-US" smtClean="0"/>
              <a:t>2022/4/24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839999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375B8AA-55EE-458A-9F92-439C25BB6E49}" type="datetimeFigureOut">
              <a:rPr kumimoji="1" lang="ja-JP" altLang="en-US" smtClean="0"/>
              <a:t>2022/4/24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188994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75B8AA-55EE-458A-9F92-439C25BB6E49}" type="datetimeFigureOut">
              <a:rPr kumimoji="1" lang="ja-JP" altLang="en-US" smtClean="0"/>
              <a:t>2022/4/24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955808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375B8AA-55EE-458A-9F92-439C25BB6E49}" type="datetimeFigureOut">
              <a:rPr kumimoji="1" lang="ja-JP" altLang="en-US" smtClean="0"/>
              <a:t>2022/4/24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3149189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375B8AA-55EE-458A-9F92-439C25BB6E49}" type="datetimeFigureOut">
              <a:rPr kumimoji="1" lang="ja-JP" altLang="en-US" smtClean="0"/>
              <a:t>2022/4/24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1743264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375B8AA-55EE-458A-9F92-439C25BB6E49}" type="datetimeFigureOut">
              <a:rPr kumimoji="1" lang="ja-JP" altLang="en-US" smtClean="0"/>
              <a:t>2022/4/24</a:t>
            </a:fld>
            <a:endParaRPr kumimoji="1" lang="ja-JP"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64365084"/>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7.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9.wmf"/><Relationship Id="rId5" Type="http://schemas.openxmlformats.org/officeDocument/2006/relationships/oleObject" Target="../embeddings/oleObject2.bin"/><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1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3.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E6E6723B-941F-4455-8D9E-AFF195D3E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23439"/>
            <a:ext cx="1534562" cy="1534562"/>
          </a:xfrm>
          <a:prstGeom prst="rect">
            <a:avLst/>
          </a:prstGeom>
        </p:spPr>
      </p:pic>
      <p:sp>
        <p:nvSpPr>
          <p:cNvPr id="9" name="正方形/長方形 8">
            <a:extLst>
              <a:ext uri="{FF2B5EF4-FFF2-40B4-BE49-F238E27FC236}">
                <a16:creationId xmlns:a16="http://schemas.microsoft.com/office/drawing/2014/main" id="{AA343105-4471-4F6E-A573-B9F04668B916}"/>
              </a:ext>
            </a:extLst>
          </p:cNvPr>
          <p:cNvSpPr/>
          <p:nvPr/>
        </p:nvSpPr>
        <p:spPr>
          <a:xfrm>
            <a:off x="0" y="0"/>
            <a:ext cx="12192000" cy="6858000"/>
          </a:xfrm>
          <a:prstGeom prst="rect">
            <a:avLst/>
          </a:prstGeom>
          <a:blipFill dpi="0" rotWithShape="1">
            <a:blip r:embed="rId3">
              <a:alphaModFix amt="1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EA26C6C-102E-41B6-B820-E986CE5BD3E6}"/>
              </a:ext>
            </a:extLst>
          </p:cNvPr>
          <p:cNvSpPr>
            <a:spLocks noGrp="1"/>
          </p:cNvSpPr>
          <p:nvPr>
            <p:ph type="ctrTitle"/>
          </p:nvPr>
        </p:nvSpPr>
        <p:spPr>
          <a:xfrm>
            <a:off x="914910" y="1947354"/>
            <a:ext cx="8825658" cy="986971"/>
          </a:xfrm>
        </p:spPr>
        <p:txBody>
          <a:bodyPr>
            <a:normAutofit/>
          </a:bodyPr>
          <a:lstStyle/>
          <a:p>
            <a:pPr algn="ctr"/>
            <a:r>
              <a:rPr kumimoji="1" lang="ja-JP" altLang="en-US" dirty="0">
                <a:solidFill>
                  <a:schemeClr val="tx1"/>
                </a:solidFill>
                <a:latin typeface="HGSｺﾞｼｯｸE" panose="020B0900000000000000" pitchFamily="50" charset="-128"/>
                <a:ea typeface="HGSｺﾞｼｯｸE" panose="020B0900000000000000" pitchFamily="50" charset="-128"/>
              </a:rPr>
              <a:t>研究制作物</a:t>
            </a:r>
            <a:endParaRPr kumimoji="1" lang="ja-JP" altLang="en-US" sz="3200" dirty="0">
              <a:latin typeface="HGSｺﾞｼｯｸE" panose="020B0900000000000000" pitchFamily="50" charset="-128"/>
              <a:ea typeface="HGSｺﾞｼｯｸE" panose="020B0900000000000000" pitchFamily="50" charset="-128"/>
            </a:endParaRPr>
          </a:p>
        </p:txBody>
      </p:sp>
      <p:sp>
        <p:nvSpPr>
          <p:cNvPr id="4" name="タイトル 1">
            <a:extLst>
              <a:ext uri="{FF2B5EF4-FFF2-40B4-BE49-F238E27FC236}">
                <a16:creationId xmlns:a16="http://schemas.microsoft.com/office/drawing/2014/main" id="{04391DFD-ACAC-456A-AB70-4868177CD215}"/>
              </a:ext>
            </a:extLst>
          </p:cNvPr>
          <p:cNvSpPr txBox="1">
            <a:spLocks/>
          </p:cNvSpPr>
          <p:nvPr/>
        </p:nvSpPr>
        <p:spPr>
          <a:xfrm>
            <a:off x="7286498" y="4288875"/>
            <a:ext cx="4140479" cy="1836432"/>
          </a:xfrm>
          <a:prstGeom prst="rect">
            <a:avLst/>
          </a:prstGeom>
        </p:spPr>
        <p:txBody>
          <a:bodyPr vert="horz" lIns="91440" tIns="45720" rIns="91440" bIns="45720" rtlCol="0" anchor="b">
            <a:noAutofit/>
          </a:bodyPr>
          <a:lstStyle>
            <a:lvl1pPr algn="l" defTabSz="457200" rtl="0" eaLnBrk="1" latinLnBrk="0" hangingPunct="1">
              <a:spcBef>
                <a:spcPct val="0"/>
              </a:spcBef>
              <a:buNone/>
              <a:defRPr kumimoji="1" sz="7200" b="0" i="0" kern="1200">
                <a:solidFill>
                  <a:schemeClr val="tx2"/>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nSpc>
                <a:spcPct val="150000"/>
              </a:lnSpc>
            </a:pPr>
            <a:r>
              <a:rPr lang="ja-JP" altLang="en-US" sz="2000" dirty="0">
                <a:latin typeface="ＭＳ Ｐゴシック" panose="020B0600070205080204" pitchFamily="50" charset="-128"/>
                <a:ea typeface="ＭＳ Ｐゴシック" panose="020B0600070205080204" pitchFamily="50" charset="-128"/>
              </a:rPr>
              <a:t>東北大学大学院</a:t>
            </a:r>
            <a:endParaRPr lang="en-US" altLang="ja-JP" sz="2000" dirty="0">
              <a:latin typeface="ＭＳ Ｐゴシック" panose="020B0600070205080204" pitchFamily="50" charset="-128"/>
              <a:ea typeface="ＭＳ Ｐゴシック" panose="020B0600070205080204" pitchFamily="50" charset="-128"/>
            </a:endParaRPr>
          </a:p>
          <a:p>
            <a:pPr>
              <a:lnSpc>
                <a:spcPct val="150000"/>
              </a:lnSpc>
            </a:pPr>
            <a:r>
              <a:rPr lang="ja-JP" altLang="en-US" sz="2000" dirty="0">
                <a:latin typeface="ＭＳ Ｐゴシック" panose="020B0600070205080204" pitchFamily="50" charset="-128"/>
                <a:ea typeface="ＭＳ Ｐゴシック" panose="020B0600070205080204" pitchFamily="50" charset="-128"/>
              </a:rPr>
              <a:t>農学研究科</a:t>
            </a:r>
            <a:endParaRPr lang="en-US" altLang="ja-JP" sz="2000" dirty="0">
              <a:latin typeface="ＭＳ Ｐゴシック" panose="020B0600070205080204" pitchFamily="50" charset="-128"/>
              <a:ea typeface="ＭＳ Ｐゴシック" panose="020B0600070205080204" pitchFamily="50" charset="-128"/>
            </a:endParaRPr>
          </a:p>
          <a:p>
            <a:pPr>
              <a:lnSpc>
                <a:spcPct val="150000"/>
              </a:lnSpc>
            </a:pPr>
            <a:r>
              <a:rPr lang="ja-JP" altLang="en-US" sz="2000" dirty="0">
                <a:latin typeface="ＭＳ Ｐゴシック" panose="020B0600070205080204" pitchFamily="50" charset="-128"/>
                <a:ea typeface="ＭＳ Ｐゴシック" panose="020B0600070205080204" pitchFamily="50" charset="-128"/>
              </a:rPr>
              <a:t>水産資源生態学</a:t>
            </a:r>
            <a:endParaRPr lang="en-US" altLang="ja-JP" sz="2000" dirty="0">
              <a:latin typeface="ＭＳ Ｐゴシック" panose="020B0600070205080204" pitchFamily="50" charset="-128"/>
              <a:ea typeface="ＭＳ Ｐゴシック" panose="020B0600070205080204" pitchFamily="50" charset="-128"/>
            </a:endParaRPr>
          </a:p>
          <a:p>
            <a:pPr>
              <a:lnSpc>
                <a:spcPct val="150000"/>
              </a:lnSpc>
            </a:pPr>
            <a:r>
              <a:rPr lang="ja-JP" altLang="en-US" sz="2000" dirty="0">
                <a:latin typeface="ＭＳ Ｐゴシック" panose="020B0600070205080204" pitchFamily="50" charset="-128"/>
                <a:ea typeface="ＭＳ Ｐゴシック" panose="020B0600070205080204" pitchFamily="50" charset="-128"/>
              </a:rPr>
              <a:t>奥野 雄貴</a:t>
            </a:r>
            <a:endParaRPr lang="en-US" altLang="ja-JP"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801367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E22BCEB8-5663-4BAF-991F-879CC1D8A5E1}"/>
              </a:ext>
            </a:extLst>
          </p:cNvPr>
          <p:cNvSpPr/>
          <p:nvPr/>
        </p:nvSpPr>
        <p:spPr>
          <a:xfrm>
            <a:off x="1947652" y="317193"/>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EB530C9-0A6E-4522-96B2-635EC32C6D94}"/>
              </a:ext>
            </a:extLst>
          </p:cNvPr>
          <p:cNvSpPr/>
          <p:nvPr/>
        </p:nvSpPr>
        <p:spPr>
          <a:xfrm>
            <a:off x="1721756" y="459071"/>
            <a:ext cx="8896268" cy="931605"/>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31F611A6-732A-47AD-A312-6A0C8AB30DEE}"/>
              </a:ext>
            </a:extLst>
          </p:cNvPr>
          <p:cNvSpPr/>
          <p:nvPr/>
        </p:nvSpPr>
        <p:spPr>
          <a:xfrm>
            <a:off x="1947652" y="317193"/>
            <a:ext cx="507244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416A2A84-5F4A-4AC6-B6EB-C5DA6976710D}"/>
              </a:ext>
            </a:extLst>
          </p:cNvPr>
          <p:cNvSpPr txBox="1"/>
          <p:nvPr/>
        </p:nvSpPr>
        <p:spPr>
          <a:xfrm>
            <a:off x="1834704" y="684167"/>
            <a:ext cx="8670372" cy="646331"/>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従来の密度ベースのモデルとは異なり、個に注目したモデルを</a:t>
            </a:r>
            <a:r>
              <a:rPr kumimoji="1" lang="en-US" altLang="ja-JP" dirty="0">
                <a:latin typeface="HGSｺﾞｼｯｸE" panose="020B0900000000000000" pitchFamily="50" charset="-128"/>
                <a:ea typeface="HGSｺﾞｼｯｸE" panose="020B0900000000000000" pitchFamily="50" charset="-128"/>
              </a:rPr>
              <a:t>IBM</a:t>
            </a:r>
            <a:r>
              <a:rPr kumimoji="1" lang="ja-JP" altLang="en-US" dirty="0">
                <a:latin typeface="HGSｺﾞｼｯｸE" panose="020B0900000000000000" pitchFamily="50" charset="-128"/>
                <a:ea typeface="HGSｺﾞｼｯｸE" panose="020B0900000000000000" pitchFamily="50" charset="-128"/>
              </a:rPr>
              <a:t>と言います。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本モデルは確率過程を用いており、そのアルゴリズムは以下の通りです。</a:t>
            </a:r>
          </a:p>
        </p:txBody>
      </p:sp>
      <p:sp>
        <p:nvSpPr>
          <p:cNvPr id="24" name="コンテンツ プレースホルダー 2">
            <a:extLst>
              <a:ext uri="{FF2B5EF4-FFF2-40B4-BE49-F238E27FC236}">
                <a16:creationId xmlns:a16="http://schemas.microsoft.com/office/drawing/2014/main" id="{29D9D978-8CA0-4918-9914-358E27D9B9B7}"/>
              </a:ext>
            </a:extLst>
          </p:cNvPr>
          <p:cNvSpPr>
            <a:spLocks noGrp="1"/>
          </p:cNvSpPr>
          <p:nvPr>
            <p:ph idx="1"/>
          </p:nvPr>
        </p:nvSpPr>
        <p:spPr>
          <a:xfrm>
            <a:off x="2017104" y="237941"/>
            <a:ext cx="5002988" cy="435346"/>
          </a:xfrm>
        </p:spPr>
        <p:txBody>
          <a:bodyPr>
            <a:normAutofit fontScale="77500" lnSpcReduction="20000"/>
          </a:bodyPr>
          <a:lstStyle/>
          <a:p>
            <a:pPr>
              <a:lnSpc>
                <a:spcPct val="150000"/>
              </a:lnSpc>
            </a:pPr>
            <a:r>
              <a:rPr lang="en-US" altLang="ja-JP" sz="2600" dirty="0">
                <a:latin typeface="HGSｺﾞｼｯｸE" panose="020B0900000000000000" pitchFamily="50" charset="-128"/>
                <a:ea typeface="HGSｺﾞｼｯｸE" panose="020B0900000000000000" pitchFamily="50" charset="-128"/>
              </a:rPr>
              <a:t>Stochastic Individual Based Model(S-IBM)</a:t>
            </a:r>
            <a:endParaRPr kumimoji="1" lang="ja-JP" altLang="en-US" sz="2400" dirty="0">
              <a:latin typeface="HGSｺﾞｼｯｸE" panose="020B0900000000000000" pitchFamily="50" charset="-128"/>
              <a:ea typeface="HGSｺﾞｼｯｸE" panose="020B0900000000000000" pitchFamily="50" charset="-128"/>
            </a:endParaRP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方法</a:t>
            </a:r>
          </a:p>
        </p:txBody>
      </p:sp>
      <p:pic>
        <p:nvPicPr>
          <p:cNvPr id="11" name="図 10">
            <a:extLst>
              <a:ext uri="{FF2B5EF4-FFF2-40B4-BE49-F238E27FC236}">
                <a16:creationId xmlns:a16="http://schemas.microsoft.com/office/drawing/2014/main" id="{26223F7F-E0FB-4400-B580-09C8B9D1E65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8829" y="3043844"/>
            <a:ext cx="2459679" cy="864096"/>
          </a:xfrm>
          <a:prstGeom prst="rect">
            <a:avLst/>
          </a:prstGeom>
          <a:noFill/>
          <a:ln>
            <a:noFill/>
          </a:ln>
        </p:spPr>
      </p:pic>
      <p:sp>
        <p:nvSpPr>
          <p:cNvPr id="12" name="テキスト ボックス 11">
            <a:extLst>
              <a:ext uri="{FF2B5EF4-FFF2-40B4-BE49-F238E27FC236}">
                <a16:creationId xmlns:a16="http://schemas.microsoft.com/office/drawing/2014/main" id="{A1105451-B856-4388-83F8-B5220210936E}"/>
              </a:ext>
            </a:extLst>
          </p:cNvPr>
          <p:cNvSpPr txBox="1"/>
          <p:nvPr/>
        </p:nvSpPr>
        <p:spPr>
          <a:xfrm>
            <a:off x="447145" y="2303818"/>
            <a:ext cx="3833307" cy="646331"/>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①移動の際、</a:t>
            </a:r>
            <a:r>
              <a:rPr kumimoji="1" lang="en-US" altLang="ja-JP" dirty="0">
                <a:latin typeface="HGSｺﾞｼｯｸE" panose="020B0900000000000000" pitchFamily="50" charset="-128"/>
                <a:ea typeface="HGSｺﾞｼｯｸE" panose="020B0900000000000000" pitchFamily="50" charset="-128"/>
              </a:rPr>
              <a:t>Predator</a:t>
            </a:r>
            <a:r>
              <a:rPr kumimoji="1" lang="ja-JP" altLang="en-US" dirty="0">
                <a:latin typeface="HGSｺﾞｼｯｸE" panose="020B0900000000000000" pitchFamily="50" charset="-128"/>
                <a:ea typeface="HGSｺﾞｼｯｸE" panose="020B0900000000000000" pitchFamily="50" charset="-128"/>
              </a:rPr>
              <a:t>が</a:t>
            </a:r>
            <a:r>
              <a:rPr kumimoji="1" lang="en-US" altLang="ja-JP" dirty="0">
                <a:latin typeface="HGSｺﾞｼｯｸE" panose="020B0900000000000000" pitchFamily="50" charset="-128"/>
                <a:ea typeface="HGSｺﾞｼｯｸE" panose="020B0900000000000000" pitchFamily="50" charset="-128"/>
              </a:rPr>
              <a:t>Prey</a:t>
            </a:r>
            <a:r>
              <a:rPr kumimoji="1" lang="ja-JP" altLang="en-US" dirty="0">
                <a:latin typeface="HGSｺﾞｼｯｸE" panose="020B0900000000000000" pitchFamily="50" charset="-128"/>
                <a:ea typeface="HGSｺﾞｼｯｸE" panose="020B0900000000000000" pitchFamily="50" charset="-128"/>
              </a:rPr>
              <a:t>に追いつくと捕食します。</a:t>
            </a:r>
            <a:endParaRPr kumimoji="1" lang="en-US" altLang="ja-JP" dirty="0">
              <a:latin typeface="HGSｺﾞｼｯｸE" panose="020B0900000000000000" pitchFamily="50" charset="-128"/>
              <a:ea typeface="HGSｺﾞｼｯｸE" panose="020B0900000000000000" pitchFamily="50" charset="-128"/>
            </a:endParaRPr>
          </a:p>
        </p:txBody>
      </p:sp>
      <p:sp>
        <p:nvSpPr>
          <p:cNvPr id="13" name="テキスト ボックス 12">
            <a:extLst>
              <a:ext uri="{FF2B5EF4-FFF2-40B4-BE49-F238E27FC236}">
                <a16:creationId xmlns:a16="http://schemas.microsoft.com/office/drawing/2014/main" id="{4F30D039-111F-4678-A6F8-9C465540E7B2}"/>
              </a:ext>
            </a:extLst>
          </p:cNvPr>
          <p:cNvSpPr txBox="1"/>
          <p:nvPr/>
        </p:nvSpPr>
        <p:spPr>
          <a:xfrm>
            <a:off x="4935977" y="2180120"/>
            <a:ext cx="5444901" cy="646331"/>
          </a:xfrm>
          <a:prstGeom prst="rect">
            <a:avLst/>
          </a:prstGeom>
          <a:noFill/>
        </p:spPr>
        <p:txBody>
          <a:bodyPr wrap="square" rtlCol="0">
            <a:spAutoFit/>
          </a:bodyPr>
          <a:lstStyle/>
          <a:p>
            <a:r>
              <a:rPr lang="ja-JP" altLang="en-US" dirty="0">
                <a:latin typeface="HGSｺﾞｼｯｸE" panose="020B0900000000000000" pitchFamily="50" charset="-128"/>
                <a:ea typeface="HGSｺﾞｼｯｸE" panose="020B0900000000000000" pitchFamily="50" charset="-128"/>
              </a:rPr>
              <a:t>②移動に伴って寿命と飢餓時間が減少し、</a:t>
            </a:r>
            <a:r>
              <a:rPr lang="en-US" altLang="ja-JP" dirty="0">
                <a:latin typeface="HGSｺﾞｼｯｸE" panose="020B0900000000000000" pitchFamily="50" charset="-128"/>
                <a:ea typeface="HGSｺﾞｼｯｸE" panose="020B0900000000000000" pitchFamily="50" charset="-128"/>
              </a:rPr>
              <a:t>0</a:t>
            </a:r>
            <a:r>
              <a:rPr lang="ja-JP" altLang="en-US" dirty="0">
                <a:latin typeface="HGSｺﾞｼｯｸE" panose="020B0900000000000000" pitchFamily="50" charset="-128"/>
                <a:ea typeface="HGSｺﾞｼｯｸE" panose="020B0900000000000000" pitchFamily="50" charset="-128"/>
              </a:rPr>
              <a:t>になると消滅します。</a:t>
            </a:r>
            <a:endParaRPr kumimoji="1" lang="ja-JP" altLang="en-US" dirty="0">
              <a:latin typeface="HGSｺﾞｼｯｸE" panose="020B0900000000000000" pitchFamily="50" charset="-128"/>
              <a:ea typeface="HGSｺﾞｼｯｸE" panose="020B0900000000000000" pitchFamily="50" charset="-128"/>
            </a:endParaRPr>
          </a:p>
        </p:txBody>
      </p:sp>
      <p:pic>
        <p:nvPicPr>
          <p:cNvPr id="14" name="図 13">
            <a:extLst>
              <a:ext uri="{FF2B5EF4-FFF2-40B4-BE49-F238E27FC236}">
                <a16:creationId xmlns:a16="http://schemas.microsoft.com/office/drawing/2014/main" id="{160D4F3A-A3C4-4926-92FF-BBDAF54D646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0526" y="5176533"/>
            <a:ext cx="5928779" cy="1324734"/>
          </a:xfrm>
          <a:prstGeom prst="rect">
            <a:avLst/>
          </a:prstGeom>
          <a:noFill/>
          <a:ln>
            <a:noFill/>
          </a:ln>
        </p:spPr>
      </p:pic>
      <p:pic>
        <p:nvPicPr>
          <p:cNvPr id="16" name="Picture 2">
            <a:extLst>
              <a:ext uri="{FF2B5EF4-FFF2-40B4-BE49-F238E27FC236}">
                <a16:creationId xmlns:a16="http://schemas.microsoft.com/office/drawing/2014/main" id="{9A81C087-3E35-419A-826F-938D8EA910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65090" y="2845913"/>
            <a:ext cx="5037797" cy="1136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テキスト ボックス 16">
            <a:extLst>
              <a:ext uri="{FF2B5EF4-FFF2-40B4-BE49-F238E27FC236}">
                <a16:creationId xmlns:a16="http://schemas.microsoft.com/office/drawing/2014/main" id="{50DEF335-E92E-42DA-8E64-EB236C551D32}"/>
              </a:ext>
            </a:extLst>
          </p:cNvPr>
          <p:cNvSpPr txBox="1"/>
          <p:nvPr/>
        </p:nvSpPr>
        <p:spPr>
          <a:xfrm>
            <a:off x="1467729" y="4530081"/>
            <a:ext cx="8173745" cy="646331"/>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③捕食が発生すると飢餓時間は初期値に戻ります。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捕食後しばらくは捕食行動を取りません。</a:t>
            </a:r>
          </a:p>
        </p:txBody>
      </p:sp>
      <p:cxnSp>
        <p:nvCxnSpPr>
          <p:cNvPr id="18" name="直線コネクタ 17">
            <a:extLst>
              <a:ext uri="{FF2B5EF4-FFF2-40B4-BE49-F238E27FC236}">
                <a16:creationId xmlns:a16="http://schemas.microsoft.com/office/drawing/2014/main" id="{BC14E27C-DFDB-4689-BFE6-C2AF091C67E8}"/>
              </a:ext>
            </a:extLst>
          </p:cNvPr>
          <p:cNvCxnSpPr/>
          <p:nvPr/>
        </p:nvCxnSpPr>
        <p:spPr>
          <a:xfrm>
            <a:off x="4436664" y="2180120"/>
            <a:ext cx="0" cy="2190316"/>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78C9E97-2FEE-46B4-9F04-7B17B24E0F0A}"/>
              </a:ext>
            </a:extLst>
          </p:cNvPr>
          <p:cNvCxnSpPr/>
          <p:nvPr/>
        </p:nvCxnSpPr>
        <p:spPr>
          <a:xfrm>
            <a:off x="1467729" y="4462778"/>
            <a:ext cx="8640452"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62F1518-3B2B-4938-A4B1-B30DB86DEA4C}"/>
              </a:ext>
            </a:extLst>
          </p:cNvPr>
          <p:cNvSpPr txBox="1"/>
          <p:nvPr/>
        </p:nvSpPr>
        <p:spPr>
          <a:xfrm>
            <a:off x="1014629" y="4049990"/>
            <a:ext cx="3167844" cy="369332"/>
          </a:xfrm>
          <a:prstGeom prst="rect">
            <a:avLst/>
          </a:prstGeom>
          <a:noFill/>
        </p:spPr>
        <p:txBody>
          <a:bodyPr wrap="square" rtlCol="0">
            <a:spAutoFit/>
          </a:bodyPr>
          <a:lstStyle/>
          <a:p>
            <a:r>
              <a:rPr kumimoji="1" lang="ja-JP" altLang="en-US" b="1" dirty="0">
                <a:solidFill>
                  <a:srgbClr val="00B050"/>
                </a:solidFill>
              </a:rPr>
              <a:t>緑</a:t>
            </a:r>
            <a:r>
              <a:rPr kumimoji="1" lang="en-US" altLang="ja-JP" b="1" dirty="0">
                <a:solidFill>
                  <a:srgbClr val="00B050"/>
                </a:solidFill>
              </a:rPr>
              <a:t>:prey </a:t>
            </a:r>
            <a:r>
              <a:rPr kumimoji="1" lang="en-US" altLang="ja-JP" dirty="0"/>
              <a:t>, </a:t>
            </a:r>
            <a:r>
              <a:rPr kumimoji="1" lang="ja-JP" altLang="en-US" b="1" dirty="0">
                <a:solidFill>
                  <a:srgbClr val="FF0000"/>
                </a:solidFill>
              </a:rPr>
              <a:t>赤</a:t>
            </a:r>
            <a:r>
              <a:rPr kumimoji="1" lang="en-US" altLang="ja-JP" b="1" dirty="0">
                <a:solidFill>
                  <a:srgbClr val="FF0000"/>
                </a:solidFill>
              </a:rPr>
              <a:t>:predator</a:t>
            </a:r>
            <a:endParaRPr kumimoji="1" lang="ja-JP" altLang="en-US" b="1" dirty="0">
              <a:solidFill>
                <a:srgbClr val="FF0000"/>
              </a:solidFill>
            </a:endParaRPr>
          </a:p>
        </p:txBody>
      </p:sp>
      <p:sp>
        <p:nvSpPr>
          <p:cNvPr id="28" name="テキスト ボックス 27">
            <a:extLst>
              <a:ext uri="{FF2B5EF4-FFF2-40B4-BE49-F238E27FC236}">
                <a16:creationId xmlns:a16="http://schemas.microsoft.com/office/drawing/2014/main" id="{82E3332D-BA19-4424-9041-080D6C657D8D}"/>
              </a:ext>
            </a:extLst>
          </p:cNvPr>
          <p:cNvSpPr txBox="1"/>
          <p:nvPr/>
        </p:nvSpPr>
        <p:spPr>
          <a:xfrm>
            <a:off x="774123" y="1449962"/>
            <a:ext cx="10336696" cy="646331"/>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IBM</a:t>
            </a:r>
            <a:r>
              <a:rPr kumimoji="1" lang="ja-JP" altLang="en-US" dirty="0">
                <a:latin typeface="HGSｺﾞｼｯｸE" panose="020B0900000000000000" pitchFamily="50" charset="-128"/>
                <a:ea typeface="HGSｺﾞｼｯｸE" panose="020B0900000000000000" pitchFamily="50" charset="-128"/>
              </a:rPr>
              <a:t>において、生物を定義するのではなく</a:t>
            </a:r>
            <a:r>
              <a:rPr kumimoji="1" lang="ja-JP" altLang="en-US" dirty="0">
                <a:solidFill>
                  <a:srgbClr val="FF0000"/>
                </a:solidFill>
                <a:latin typeface="HGSｺﾞｼｯｸE" panose="020B0900000000000000" pitchFamily="50" charset="-128"/>
                <a:ea typeface="HGSｺﾞｼｯｸE" panose="020B0900000000000000" pitchFamily="50" charset="-128"/>
              </a:rPr>
              <a:t>格子状の空間を定義</a:t>
            </a:r>
            <a:r>
              <a:rPr kumimoji="1" lang="ja-JP" altLang="en-US" dirty="0">
                <a:latin typeface="HGSｺﾞｼｯｸE" panose="020B0900000000000000" pitchFamily="50" charset="-128"/>
                <a:ea typeface="HGSｺﾞｼｯｸE" panose="020B0900000000000000" pitchFamily="50" charset="-128"/>
              </a:rPr>
              <a:t>し、空間にパラメーターを持たせることで疑似的に生物を再現します。</a:t>
            </a:r>
          </a:p>
        </p:txBody>
      </p:sp>
    </p:spTree>
    <p:extLst>
      <p:ext uri="{BB962C8B-B14F-4D97-AF65-F5344CB8AC3E}">
        <p14:creationId xmlns:p14="http://schemas.microsoft.com/office/powerpoint/2010/main" val="4284202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E22BCEB8-5663-4BAF-991F-879CC1D8A5E1}"/>
              </a:ext>
            </a:extLst>
          </p:cNvPr>
          <p:cNvSpPr/>
          <p:nvPr/>
        </p:nvSpPr>
        <p:spPr>
          <a:xfrm>
            <a:off x="1823458" y="356733"/>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EB530C9-0A6E-4522-96B2-635EC32C6D94}"/>
              </a:ext>
            </a:extLst>
          </p:cNvPr>
          <p:cNvSpPr/>
          <p:nvPr/>
        </p:nvSpPr>
        <p:spPr>
          <a:xfrm>
            <a:off x="1597562" y="498611"/>
            <a:ext cx="8896268" cy="77039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31F611A6-732A-47AD-A312-6A0C8AB30DEE}"/>
              </a:ext>
            </a:extLst>
          </p:cNvPr>
          <p:cNvSpPr/>
          <p:nvPr/>
        </p:nvSpPr>
        <p:spPr>
          <a:xfrm>
            <a:off x="1823458" y="356733"/>
            <a:ext cx="507244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416A2A84-5F4A-4AC6-B6EB-C5DA6976710D}"/>
              </a:ext>
            </a:extLst>
          </p:cNvPr>
          <p:cNvSpPr txBox="1"/>
          <p:nvPr/>
        </p:nvSpPr>
        <p:spPr>
          <a:xfrm>
            <a:off x="1710510" y="723707"/>
            <a:ext cx="8670372" cy="369332"/>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Predator-Predator</a:t>
            </a:r>
            <a:r>
              <a:rPr kumimoji="1" lang="ja-JP" altLang="en-US" dirty="0">
                <a:latin typeface="HGSｺﾞｼｯｸE" panose="020B0900000000000000" pitchFamily="50" charset="-128"/>
                <a:ea typeface="HGSｺﾞｼｯｸE" panose="020B0900000000000000" pitchFamily="50" charset="-128"/>
              </a:rPr>
              <a:t>相互作用を持つ</a:t>
            </a:r>
            <a:r>
              <a:rPr kumimoji="1" lang="en-US" altLang="ja-JP" dirty="0">
                <a:latin typeface="HGSｺﾞｼｯｸE" panose="020B0900000000000000" pitchFamily="50" charset="-128"/>
                <a:ea typeface="HGSｺﾞｼｯｸE" panose="020B0900000000000000" pitchFamily="50" charset="-128"/>
              </a:rPr>
              <a:t>2</a:t>
            </a:r>
            <a:r>
              <a:rPr kumimoji="1" lang="ja-JP" altLang="en-US" dirty="0">
                <a:latin typeface="HGSｺﾞｼｯｸE" panose="020B0900000000000000" pitchFamily="50" charset="-128"/>
                <a:ea typeface="HGSｺﾞｼｯｸE" panose="020B0900000000000000" pitchFamily="50" charset="-128"/>
              </a:rPr>
              <a:t>成分系のアルゴリズムは以下の通りになります。</a:t>
            </a:r>
          </a:p>
        </p:txBody>
      </p:sp>
      <p:sp>
        <p:nvSpPr>
          <p:cNvPr id="24" name="コンテンツ プレースホルダー 2">
            <a:extLst>
              <a:ext uri="{FF2B5EF4-FFF2-40B4-BE49-F238E27FC236}">
                <a16:creationId xmlns:a16="http://schemas.microsoft.com/office/drawing/2014/main" id="{29D9D978-8CA0-4918-9914-358E27D9B9B7}"/>
              </a:ext>
            </a:extLst>
          </p:cNvPr>
          <p:cNvSpPr>
            <a:spLocks noGrp="1"/>
          </p:cNvSpPr>
          <p:nvPr>
            <p:ph idx="1"/>
          </p:nvPr>
        </p:nvSpPr>
        <p:spPr>
          <a:xfrm>
            <a:off x="1892910" y="277481"/>
            <a:ext cx="5002988" cy="435346"/>
          </a:xfrm>
        </p:spPr>
        <p:txBody>
          <a:bodyPr>
            <a:normAutofit fontScale="77500" lnSpcReduction="20000"/>
          </a:bodyPr>
          <a:lstStyle/>
          <a:p>
            <a:pPr>
              <a:lnSpc>
                <a:spcPct val="150000"/>
              </a:lnSpc>
            </a:pPr>
            <a:r>
              <a:rPr lang="en-US" altLang="ja-JP" sz="2600" dirty="0">
                <a:latin typeface="HGSｺﾞｼｯｸE" panose="020B0900000000000000" pitchFamily="50" charset="-128"/>
                <a:ea typeface="HGSｺﾞｼｯｸE" panose="020B0900000000000000" pitchFamily="50" charset="-128"/>
              </a:rPr>
              <a:t>Stochastic Individual Based Model(S-IBM)</a:t>
            </a:r>
            <a:endParaRPr kumimoji="1" lang="ja-JP" altLang="en-US" sz="2400" dirty="0">
              <a:latin typeface="HGSｺﾞｼｯｸE" panose="020B0900000000000000" pitchFamily="50" charset="-128"/>
              <a:ea typeface="HGSｺﾞｼｯｸE" panose="020B0900000000000000" pitchFamily="50" charset="-128"/>
            </a:endParaRP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方法</a:t>
            </a:r>
          </a:p>
        </p:txBody>
      </p:sp>
      <p:pic>
        <p:nvPicPr>
          <p:cNvPr id="25" name="図 24">
            <a:extLst>
              <a:ext uri="{FF2B5EF4-FFF2-40B4-BE49-F238E27FC236}">
                <a16:creationId xmlns:a16="http://schemas.microsoft.com/office/drawing/2014/main" id="{B8461B37-AC4F-4201-8F15-1D9E5AAC8CB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4851" y="1730005"/>
            <a:ext cx="2661626" cy="1368152"/>
          </a:xfrm>
          <a:prstGeom prst="rect">
            <a:avLst/>
          </a:prstGeom>
          <a:noFill/>
          <a:ln>
            <a:noFill/>
          </a:ln>
        </p:spPr>
      </p:pic>
      <p:sp>
        <p:nvSpPr>
          <p:cNvPr id="26" name="テキスト ボックス 25">
            <a:extLst>
              <a:ext uri="{FF2B5EF4-FFF2-40B4-BE49-F238E27FC236}">
                <a16:creationId xmlns:a16="http://schemas.microsoft.com/office/drawing/2014/main" id="{2AC42E94-0AF7-448E-8C26-35E62BE81800}"/>
              </a:ext>
            </a:extLst>
          </p:cNvPr>
          <p:cNvSpPr txBox="1"/>
          <p:nvPr/>
        </p:nvSpPr>
        <p:spPr>
          <a:xfrm>
            <a:off x="2055757" y="1390000"/>
            <a:ext cx="6920709" cy="369332"/>
          </a:xfrm>
          <a:prstGeom prst="rect">
            <a:avLst/>
          </a:prstGeom>
          <a:noFill/>
        </p:spPr>
        <p:txBody>
          <a:bodyPr wrap="square" rtlCol="0">
            <a:spAutoFit/>
          </a:bodyPr>
          <a:lstStyle/>
          <a:p>
            <a:pPr marL="0" lvl="1"/>
            <a:r>
              <a:rPr lang="ja-JP" altLang="en-US" dirty="0">
                <a:latin typeface="HGSｺﾞｼｯｸE" panose="020B0900000000000000" pitchFamily="50" charset="-128"/>
                <a:ea typeface="HGSｺﾞｼｯｸE" panose="020B0900000000000000" pitchFamily="50" charset="-128"/>
              </a:rPr>
              <a:t>④</a:t>
            </a:r>
            <a:r>
              <a:rPr lang="en-US" altLang="ja-JP" dirty="0">
                <a:latin typeface="HGSｺﾞｼｯｸE" panose="020B0900000000000000" pitchFamily="50" charset="-128"/>
                <a:ea typeface="HGSｺﾞｼｯｸE" panose="020B0900000000000000" pitchFamily="50" charset="-128"/>
              </a:rPr>
              <a:t>prey, </a:t>
            </a:r>
            <a:r>
              <a:rPr kumimoji="1" lang="en-US" altLang="ja-JP" dirty="0">
                <a:latin typeface="HGSｺﾞｼｯｸE" panose="020B0900000000000000" pitchFamily="50" charset="-128"/>
                <a:ea typeface="HGSｺﾞｼｯｸE" panose="020B0900000000000000" pitchFamily="50" charset="-128"/>
              </a:rPr>
              <a:t>predator</a:t>
            </a:r>
            <a:r>
              <a:rPr kumimoji="1" lang="ja-JP" altLang="en-US" dirty="0">
                <a:latin typeface="HGSｺﾞｼｯｸE" panose="020B0900000000000000" pitchFamily="50" charset="-128"/>
                <a:ea typeface="HGSｺﾞｼｯｸE" panose="020B0900000000000000" pitchFamily="50" charset="-128"/>
              </a:rPr>
              <a:t>は固有の増殖間隔を持ち、</a:t>
            </a:r>
            <a:r>
              <a:rPr lang="ja-JP" altLang="en-US" dirty="0">
                <a:latin typeface="HGSｺﾞｼｯｸE" panose="020B0900000000000000" pitchFamily="50" charset="-128"/>
                <a:ea typeface="HGSｺﾞｼｯｸE" panose="020B0900000000000000" pitchFamily="50" charset="-128"/>
              </a:rPr>
              <a:t>一定時間で増殖します。</a:t>
            </a:r>
            <a:endParaRPr lang="en-US" altLang="ja-JP" dirty="0"/>
          </a:p>
        </p:txBody>
      </p:sp>
      <p:cxnSp>
        <p:nvCxnSpPr>
          <p:cNvPr id="30" name="直線コネクタ 29">
            <a:extLst>
              <a:ext uri="{FF2B5EF4-FFF2-40B4-BE49-F238E27FC236}">
                <a16:creationId xmlns:a16="http://schemas.microsoft.com/office/drawing/2014/main" id="{887409FF-B880-4A4E-92F8-6D31BEE4CA46}"/>
              </a:ext>
            </a:extLst>
          </p:cNvPr>
          <p:cNvCxnSpPr>
            <a:cxnSpLocks/>
          </p:cNvCxnSpPr>
          <p:nvPr/>
        </p:nvCxnSpPr>
        <p:spPr>
          <a:xfrm>
            <a:off x="1182452" y="3226793"/>
            <a:ext cx="919843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31" name="オブジェクト 30">
            <a:extLst>
              <a:ext uri="{FF2B5EF4-FFF2-40B4-BE49-F238E27FC236}">
                <a16:creationId xmlns:a16="http://schemas.microsoft.com/office/drawing/2014/main" id="{831A35A3-29F6-42AA-BF64-7F1CD294D710}"/>
              </a:ext>
            </a:extLst>
          </p:cNvPr>
          <p:cNvGraphicFramePr>
            <a:graphicFrameLocks noChangeAspect="1"/>
          </p:cNvGraphicFramePr>
          <p:nvPr>
            <p:extLst>
              <p:ext uri="{D42A27DB-BD31-4B8C-83A1-F6EECF244321}">
                <p14:modId xmlns:p14="http://schemas.microsoft.com/office/powerpoint/2010/main" val="1086630423"/>
              </p:ext>
            </p:extLst>
          </p:nvPr>
        </p:nvGraphicFramePr>
        <p:xfrm>
          <a:off x="4711366" y="4561940"/>
          <a:ext cx="4050222" cy="1023970"/>
        </p:xfrm>
        <a:graphic>
          <a:graphicData uri="http://schemas.openxmlformats.org/presentationml/2006/ole">
            <mc:AlternateContent xmlns:mc="http://schemas.openxmlformats.org/markup-compatibility/2006">
              <mc:Choice xmlns:v="urn:schemas-microsoft-com:vml" Requires="v">
                <p:oleObj spid="_x0000_s2698" name="数式" r:id="rId5" imgW="2108160" imgH="533160" progId="Equation.3">
                  <p:embed/>
                </p:oleObj>
              </mc:Choice>
              <mc:Fallback>
                <p:oleObj name="数式" r:id="rId5" imgW="2108160" imgH="533160" progId="Equation.3">
                  <p:embed/>
                  <p:pic>
                    <p:nvPicPr>
                      <p:cNvPr id="34" name="オブジェクト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1366" y="4561940"/>
                        <a:ext cx="4050222" cy="1023970"/>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D3D9D332-F938-4DA0-A040-DC9EE0DA74CE}"/>
                  </a:ext>
                </a:extLst>
              </p:cNvPr>
              <p:cNvSpPr/>
              <p:nvPr/>
            </p:nvSpPr>
            <p:spPr>
              <a:xfrm>
                <a:off x="4394404" y="5602673"/>
                <a:ext cx="5137065" cy="1086195"/>
              </a:xfrm>
              <a:prstGeom prst="rect">
                <a:avLst/>
              </a:prstGeom>
            </p:spPr>
            <p:txBody>
              <a:bodyPr wrap="square">
                <a:spAutoFit/>
              </a:bodyPr>
              <a:lstStyle/>
              <a:p>
                <a14:m>
                  <m:oMath xmlns:m="http://schemas.openxmlformats.org/officeDocument/2006/math">
                    <m:sSub>
                      <m:sSubPr>
                        <m:ctrlPr>
                          <a:rPr lang="ja-JP" altLang="ja-JP" sz="1600" i="1" smtClean="0">
                            <a:latin typeface="Cambria Math" panose="02040503050406030204" pitchFamily="18" charset="0"/>
                          </a:rPr>
                        </m:ctrlPr>
                      </m:sSubPr>
                      <m:e>
                        <m:r>
                          <m:rPr>
                            <m:sty m:val="p"/>
                          </m:rPr>
                          <a:rPr lang="en-US" altLang="ja-JP" sz="1600">
                            <a:latin typeface="Cambria Math"/>
                          </a:rPr>
                          <m:t>X</m:t>
                        </m:r>
                      </m:e>
                      <m:sub>
                        <m:r>
                          <m:rPr>
                            <m:sty m:val="p"/>
                          </m:rPr>
                          <a:rPr lang="en-US" altLang="ja-JP" sz="1600">
                            <a:latin typeface="Cambria Math"/>
                          </a:rPr>
                          <m:t>n</m:t>
                        </m:r>
                      </m:sub>
                    </m:sSub>
                    <m:r>
                      <a:rPr lang="en-US" altLang="ja-JP" sz="1600">
                        <a:latin typeface="Cambria Math"/>
                      </a:rPr>
                      <m:t>:</m:t>
                    </m:r>
                    <m:r>
                      <m:rPr>
                        <m:sty m:val="p"/>
                      </m:rPr>
                      <a:rPr lang="en-US" altLang="ja-JP" sz="1600" b="0" i="0" smtClean="0">
                        <a:latin typeface="Cambria Math" panose="02040503050406030204" pitchFamily="18" charset="0"/>
                      </a:rPr>
                      <m:t>n</m:t>
                    </m:r>
                    <m:r>
                      <a:rPr lang="ja-JP" altLang="en-US" sz="1600" i="1">
                        <a:latin typeface="Cambria Math" panose="02040503050406030204" pitchFamily="18" charset="0"/>
                      </a:rPr>
                      <m:t>ステップ</m:t>
                    </m:r>
                  </m:oMath>
                </a14:m>
                <a:r>
                  <a:rPr lang="ja-JP" altLang="en-US" sz="1600" dirty="0">
                    <a:latin typeface="HGSｺﾞｼｯｸE" panose="020B0900000000000000" pitchFamily="50" charset="-128"/>
                    <a:ea typeface="HGSｺﾞｼｯｸE" panose="020B0900000000000000" pitchFamily="50" charset="-128"/>
                  </a:rPr>
                  <a:t>における</a:t>
                </a:r>
                <a:r>
                  <a:rPr lang="en-US" altLang="ja-JP" sz="1600" dirty="0">
                    <a:latin typeface="HGSｺﾞｼｯｸE" panose="020B0900000000000000" pitchFamily="50" charset="-128"/>
                    <a:ea typeface="HGSｺﾞｼｯｸE" panose="020B0900000000000000" pitchFamily="50" charset="-128"/>
                  </a:rPr>
                  <a:t>x</a:t>
                </a:r>
                <a:r>
                  <a:rPr lang="ja-JP" altLang="en-US" sz="1600" dirty="0">
                    <a:latin typeface="HGSｺﾞｼｯｸE" panose="020B0900000000000000" pitchFamily="50" charset="-128"/>
                    <a:ea typeface="HGSｺﾞｼｯｸE" panose="020B0900000000000000" pitchFamily="50" charset="-128"/>
                  </a:rPr>
                  <a:t>座標</a:t>
                </a:r>
                <a:endParaRPr lang="en-US" altLang="ja-JP" sz="1600" dirty="0">
                  <a:latin typeface="HGSｺﾞｼｯｸE" panose="020B0900000000000000" pitchFamily="50" charset="-128"/>
                  <a:ea typeface="HGSｺﾞｼｯｸE" panose="020B0900000000000000" pitchFamily="50" charset="-128"/>
                </a:endParaRPr>
              </a:p>
              <a:p>
                <a14:m>
                  <m:oMath xmlns:m="http://schemas.openxmlformats.org/officeDocument/2006/math">
                    <m:sSub>
                      <m:sSubPr>
                        <m:ctrlPr>
                          <a:rPr lang="ja-JP" altLang="ja-JP" sz="1600" i="1" smtClean="0">
                            <a:latin typeface="Cambria Math" panose="02040503050406030204" pitchFamily="18" charset="0"/>
                          </a:rPr>
                        </m:ctrlPr>
                      </m:sSubPr>
                      <m:e>
                        <m:r>
                          <m:rPr>
                            <m:sty m:val="p"/>
                          </m:rPr>
                          <a:rPr lang="en-US" altLang="ja-JP" sz="1600">
                            <a:latin typeface="Cambria Math"/>
                          </a:rPr>
                          <m:t>X</m:t>
                        </m:r>
                      </m:e>
                      <m:sub>
                        <m:r>
                          <m:rPr>
                            <m:sty m:val="p"/>
                          </m:rPr>
                          <a:rPr lang="en-US" altLang="ja-JP" sz="1600">
                            <a:latin typeface="Cambria Math"/>
                          </a:rPr>
                          <m:t>n</m:t>
                        </m:r>
                        <m:r>
                          <a:rPr lang="en-US" altLang="ja-JP" sz="1600" i="1">
                            <a:latin typeface="Cambria Math"/>
                          </a:rPr>
                          <m:t>−</m:t>
                        </m:r>
                        <m:r>
                          <a:rPr lang="en-US" altLang="ja-JP" sz="1600">
                            <a:latin typeface="Cambria Math"/>
                          </a:rPr>
                          <m:t>1</m:t>
                        </m:r>
                      </m:sub>
                    </m:sSub>
                    <m:r>
                      <a:rPr lang="en-US" altLang="ja-JP" sz="1600">
                        <a:latin typeface="Cambria Math"/>
                      </a:rPr>
                      <m:t>:</m:t>
                    </m:r>
                    <m:d>
                      <m:dPr>
                        <m:ctrlPr>
                          <a:rPr lang="ja-JP" altLang="ja-JP" sz="1600" i="1">
                            <a:latin typeface="Cambria Math" panose="02040503050406030204" pitchFamily="18" charset="0"/>
                          </a:rPr>
                        </m:ctrlPr>
                      </m:dPr>
                      <m:e>
                        <m:r>
                          <m:rPr>
                            <m:sty m:val="p"/>
                          </m:rPr>
                          <a:rPr lang="en-US" altLang="ja-JP" sz="1600">
                            <a:latin typeface="Cambria Math"/>
                          </a:rPr>
                          <m:t>n</m:t>
                        </m:r>
                        <m:r>
                          <a:rPr lang="en-US" altLang="ja-JP" sz="1600" i="1">
                            <a:latin typeface="Cambria Math"/>
                          </a:rPr>
                          <m:t>−</m:t>
                        </m:r>
                        <m:r>
                          <a:rPr lang="en-US" altLang="ja-JP" sz="1600">
                            <a:latin typeface="Cambria Math"/>
                          </a:rPr>
                          <m:t>1</m:t>
                        </m:r>
                      </m:e>
                    </m:d>
                  </m:oMath>
                </a14:m>
                <a:r>
                  <a:rPr lang="en-US" altLang="ja-JP" sz="1600" dirty="0">
                    <a:latin typeface="HGSｺﾞｼｯｸE" panose="020B0900000000000000" pitchFamily="50" charset="-128"/>
                    <a:ea typeface="HGSｺﾞｼｯｸE" panose="020B0900000000000000" pitchFamily="50" charset="-128"/>
                  </a:rPr>
                  <a:t>step</a:t>
                </a:r>
                <a:r>
                  <a:rPr lang="ja-JP" altLang="ja-JP" sz="1600" dirty="0">
                    <a:latin typeface="HGSｺﾞｼｯｸE" panose="020B0900000000000000" pitchFamily="50" charset="-128"/>
                    <a:ea typeface="HGSｺﾞｼｯｸE" panose="020B0900000000000000" pitchFamily="50" charset="-128"/>
                  </a:rPr>
                  <a:t>時の個体の</a:t>
                </a:r>
                <a:r>
                  <a:rPr lang="en-US" altLang="ja-JP" sz="1600" dirty="0">
                    <a:latin typeface="HGSｺﾞｼｯｸE" panose="020B0900000000000000" pitchFamily="50" charset="-128"/>
                    <a:ea typeface="HGSｺﾞｼｯｸE" panose="020B0900000000000000" pitchFamily="50" charset="-128"/>
                  </a:rPr>
                  <a:t>x</a:t>
                </a:r>
                <a:r>
                  <a:rPr lang="ja-JP" altLang="ja-JP" sz="1600" dirty="0">
                    <a:latin typeface="HGSｺﾞｼｯｸE" panose="020B0900000000000000" pitchFamily="50" charset="-128"/>
                    <a:ea typeface="HGSｺﾞｼｯｸE" panose="020B0900000000000000" pitchFamily="50" charset="-128"/>
                  </a:rPr>
                  <a:t>座標</a:t>
                </a:r>
                <a:endParaRPr lang="en-US" altLang="ja-JP" sz="1600" dirty="0">
                  <a:latin typeface="HGSｺﾞｼｯｸE" panose="020B0900000000000000" pitchFamily="50" charset="-128"/>
                  <a:ea typeface="HGSｺﾞｼｯｸE" panose="020B0900000000000000" pitchFamily="50" charset="-128"/>
                </a:endParaRPr>
              </a:p>
              <a:p>
                <a:r>
                  <a:rPr lang="en-US" altLang="ja-JP" sz="1600" dirty="0">
                    <a:latin typeface="HGSｺﾞｼｯｸE" panose="020B0900000000000000" pitchFamily="50" charset="-128"/>
                    <a:ea typeface="HGSｺﾞｼｯｸE" panose="020B0900000000000000" pitchFamily="50" charset="-128"/>
                  </a:rPr>
                  <a:t>a,</a:t>
                </a:r>
                <a:r>
                  <a:rPr lang="ja-JP" altLang="en-US" sz="1600" dirty="0">
                    <a:latin typeface="HGSｺﾞｼｯｸE" panose="020B0900000000000000" pitchFamily="50" charset="-128"/>
                    <a:ea typeface="HGSｺﾞｼｯｸE" panose="020B0900000000000000" pitchFamily="50" charset="-128"/>
                  </a:rPr>
                  <a:t> </a:t>
                </a:r>
                <a:r>
                  <a:rPr lang="en-US" altLang="ja-JP" sz="1600" dirty="0">
                    <a:latin typeface="HGSｺﾞｼｯｸE" panose="020B0900000000000000" pitchFamily="50" charset="-128"/>
                    <a:ea typeface="HGSｺﾞｼｯｸE" panose="020B0900000000000000" pitchFamily="50" charset="-128"/>
                  </a:rPr>
                  <a:t>b</a:t>
                </a:r>
                <a:r>
                  <a:rPr lang="ja-JP" altLang="en-US" sz="1600" dirty="0">
                    <a:latin typeface="HGSｺﾞｼｯｸE" panose="020B0900000000000000" pitchFamily="50" charset="-128"/>
                    <a:ea typeface="HGSｺﾞｼｯｸE" panose="020B0900000000000000" pitchFamily="50" charset="-128"/>
                  </a:rPr>
                  <a:t>：</a:t>
                </a:r>
                <a:r>
                  <a:rPr lang="en-US" altLang="ja-JP" sz="1600" dirty="0">
                    <a:latin typeface="HGSｺﾞｼｯｸE" panose="020B0900000000000000" pitchFamily="50" charset="-128"/>
                    <a:ea typeface="HGSｺﾞｼｯｸE" panose="020B0900000000000000" pitchFamily="50" charset="-128"/>
                  </a:rPr>
                  <a:t>0</a:t>
                </a:r>
                <a:r>
                  <a:rPr lang="ja-JP" altLang="ja-JP" sz="1600" dirty="0">
                    <a:latin typeface="HGSｺﾞｼｯｸE" panose="020B0900000000000000" pitchFamily="50" charset="-128"/>
                    <a:ea typeface="HGSｺﾞｼｯｸE" panose="020B0900000000000000" pitchFamily="50" charset="-128"/>
                  </a:rPr>
                  <a:t>から</a:t>
                </a:r>
                <a:r>
                  <a:rPr lang="en-US" altLang="ja-JP" sz="1600" dirty="0">
                    <a:latin typeface="HGSｺﾞｼｯｸE" panose="020B0900000000000000" pitchFamily="50" charset="-128"/>
                    <a:ea typeface="HGSｺﾞｼｯｸE" panose="020B0900000000000000" pitchFamily="50" charset="-128"/>
                  </a:rPr>
                  <a:t>1</a:t>
                </a:r>
                <a:r>
                  <a:rPr lang="ja-JP" altLang="ja-JP" sz="1600" dirty="0">
                    <a:latin typeface="HGSｺﾞｼｯｸE" panose="020B0900000000000000" pitchFamily="50" charset="-128"/>
                    <a:ea typeface="HGSｺﾞｼｯｸE" panose="020B0900000000000000" pitchFamily="50" charset="-128"/>
                  </a:rPr>
                  <a:t>までの乱数</a:t>
                </a:r>
                <a:endParaRPr lang="en-US" altLang="ja-JP" sz="1600" dirty="0">
                  <a:latin typeface="HGSｺﾞｼｯｸE" panose="020B0900000000000000" pitchFamily="50" charset="-128"/>
                  <a:ea typeface="HGSｺﾞｼｯｸE" panose="020B0900000000000000" pitchFamily="50" charset="-128"/>
                </a:endParaRPr>
              </a:p>
              <a:p>
                <a14:m>
                  <m:oMath xmlns:m="http://schemas.openxmlformats.org/officeDocument/2006/math">
                    <m:r>
                      <a:rPr lang="ja-JP" altLang="en-US" sz="1600" i="1" smtClean="0">
                        <a:solidFill>
                          <a:srgbClr val="FF0000"/>
                        </a:solidFill>
                        <a:latin typeface="Cambria Math"/>
                      </a:rPr>
                      <m:t>𝜎</m:t>
                    </m:r>
                    <m:r>
                      <a:rPr lang="ja-JP" altLang="en-US" sz="1600" i="1">
                        <a:solidFill>
                          <a:srgbClr val="FF0000"/>
                        </a:solidFill>
                        <a:latin typeface="Cambria Math" panose="02040503050406030204" pitchFamily="18" charset="0"/>
                      </a:rPr>
                      <m:t>：</m:t>
                    </m:r>
                  </m:oMath>
                </a14:m>
                <a:r>
                  <a:rPr lang="ja-JP" altLang="ja-JP" sz="1600" b="1" dirty="0">
                    <a:solidFill>
                      <a:srgbClr val="FF0000"/>
                    </a:solidFill>
                    <a:latin typeface="HGSｺﾞｼｯｸE" panose="020B0900000000000000" pitchFamily="50" charset="-128"/>
                    <a:ea typeface="HGSｺﾞｼｯｸE" panose="020B0900000000000000" pitchFamily="50" charset="-128"/>
                  </a:rPr>
                  <a:t>移動係数</a:t>
                </a:r>
                <a:r>
                  <a:rPr lang="en-US" altLang="ja-JP" sz="1600" dirty="0">
                    <a:latin typeface="HGSｺﾞｼｯｸE" panose="020B0900000000000000" pitchFamily="50" charset="-128"/>
                    <a:ea typeface="HGSｺﾞｼｯｸE" panose="020B0900000000000000" pitchFamily="50" charset="-128"/>
                  </a:rPr>
                  <a:t>(</a:t>
                </a:r>
                <a:r>
                  <a:rPr lang="ja-JP" altLang="en-US" sz="1600" dirty="0">
                    <a:latin typeface="HGSｺﾞｼｯｸE" panose="020B0900000000000000" pitchFamily="50" charset="-128"/>
                    <a:ea typeface="HGSｺﾞｼｯｸE" panose="020B0900000000000000" pitchFamily="50" charset="-128"/>
                  </a:rPr>
                  <a:t>値が大きい程長距離を移動しやすい</a:t>
                </a:r>
                <a:r>
                  <a:rPr lang="en-US" altLang="ja-JP" sz="1600" dirty="0">
                    <a:latin typeface="HGSｺﾞｼｯｸE" panose="020B0900000000000000" pitchFamily="50" charset="-128"/>
                    <a:ea typeface="HGSｺﾞｼｯｸE" panose="020B0900000000000000" pitchFamily="50" charset="-128"/>
                  </a:rPr>
                  <a:t>)</a:t>
                </a:r>
                <a:endParaRPr lang="ja-JP" altLang="ja-JP" sz="1600" dirty="0">
                  <a:latin typeface="HGSｺﾞｼｯｸE" panose="020B0900000000000000" pitchFamily="50" charset="-128"/>
                  <a:ea typeface="HGSｺﾞｼｯｸE" panose="020B0900000000000000" pitchFamily="50" charset="-128"/>
                </a:endParaRPr>
              </a:p>
            </p:txBody>
          </p:sp>
        </mc:Choice>
        <mc:Fallback xmlns="">
          <p:sp>
            <p:nvSpPr>
              <p:cNvPr id="32" name="正方形/長方形 31">
                <a:extLst>
                  <a:ext uri="{FF2B5EF4-FFF2-40B4-BE49-F238E27FC236}">
                    <a16:creationId xmlns:a16="http://schemas.microsoft.com/office/drawing/2014/main" id="{D3D9D332-F938-4DA0-A040-DC9EE0DA74CE}"/>
                  </a:ext>
                </a:extLst>
              </p:cNvPr>
              <p:cNvSpPr>
                <a:spLocks noRot="1" noChangeAspect="1" noMove="1" noResize="1" noEditPoints="1" noAdjustHandles="1" noChangeArrowheads="1" noChangeShapeType="1" noTextEdit="1"/>
              </p:cNvSpPr>
              <p:nvPr/>
            </p:nvSpPr>
            <p:spPr>
              <a:xfrm>
                <a:off x="4394404" y="5602673"/>
                <a:ext cx="5137065" cy="1086195"/>
              </a:xfrm>
              <a:prstGeom prst="rect">
                <a:avLst/>
              </a:prstGeom>
              <a:blipFill>
                <a:blip r:embed="rId7"/>
                <a:stretch>
                  <a:fillRect l="-712" t="-1685" b="-5618"/>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56B033DE-9EA1-4E74-BA49-3EB0E3FAEA33}"/>
              </a:ext>
            </a:extLst>
          </p:cNvPr>
          <p:cNvSpPr txBox="1"/>
          <p:nvPr/>
        </p:nvSpPr>
        <p:spPr>
          <a:xfrm>
            <a:off x="870736" y="3474786"/>
            <a:ext cx="259080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kumimoji="1" lang="ja-JP" altLang="en-US" dirty="0"/>
              <a:t>移動先の決定について</a:t>
            </a:r>
          </a:p>
        </p:txBody>
      </p:sp>
      <p:pic>
        <p:nvPicPr>
          <p:cNvPr id="34" name="Picture 4">
            <a:extLst>
              <a:ext uri="{FF2B5EF4-FFF2-40B4-BE49-F238E27FC236}">
                <a16:creationId xmlns:a16="http://schemas.microsoft.com/office/drawing/2014/main" id="{F321C25A-C3A3-45C4-8C7B-98154A7961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2452" y="4092110"/>
            <a:ext cx="2128789" cy="2158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テキスト ボックス 43">
            <a:extLst>
              <a:ext uri="{FF2B5EF4-FFF2-40B4-BE49-F238E27FC236}">
                <a16:creationId xmlns:a16="http://schemas.microsoft.com/office/drawing/2014/main" id="{D4353C99-CF7D-46A8-BD8B-FAF1FA1CFDE6}"/>
              </a:ext>
            </a:extLst>
          </p:cNvPr>
          <p:cNvSpPr txBox="1"/>
          <p:nvPr/>
        </p:nvSpPr>
        <p:spPr>
          <a:xfrm>
            <a:off x="3809807" y="3517270"/>
            <a:ext cx="7017219" cy="92333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本モデルの最大の特徴は</a:t>
            </a:r>
            <a:r>
              <a:rPr kumimoji="1" lang="ja-JP" altLang="en-US" dirty="0">
                <a:solidFill>
                  <a:srgbClr val="FF0000"/>
                </a:solidFill>
                <a:latin typeface="HGSｺﾞｼｯｸE" panose="020B0900000000000000" pitchFamily="50" charset="-128"/>
                <a:ea typeface="HGSｺﾞｼｯｸE" panose="020B0900000000000000" pitchFamily="50" charset="-128"/>
              </a:rPr>
              <a:t>移動処理</a:t>
            </a:r>
            <a:r>
              <a:rPr kumimoji="1" lang="ja-JP" altLang="en-US" dirty="0">
                <a:latin typeface="HGSｺﾞｼｯｸE" panose="020B0900000000000000" pitchFamily="50" charset="-128"/>
                <a:ea typeface="HGSｺﾞｼｯｸE" panose="020B0900000000000000" pitchFamily="50" charset="-128"/>
              </a:rPr>
              <a:t>にあります。</a:t>
            </a:r>
            <a:endParaRPr kumimoji="1" lang="en-US" altLang="ja-JP" dirty="0">
              <a:latin typeface="HGSｺﾞｼｯｸE" panose="020B0900000000000000" pitchFamily="50" charset="-128"/>
              <a:ea typeface="HGSｺﾞｼｯｸE" panose="020B0900000000000000" pitchFamily="50" charset="-128"/>
            </a:endParaRPr>
          </a:p>
          <a:p>
            <a:r>
              <a:rPr kumimoji="1" lang="en-US" altLang="ja-JP" dirty="0">
                <a:latin typeface="HGSｺﾞｼｯｸE" panose="020B0900000000000000" pitchFamily="50" charset="-128"/>
                <a:ea typeface="HGSｺﾞｼｯｸE" panose="020B0900000000000000" pitchFamily="50" charset="-128"/>
              </a:rPr>
              <a:t>Box-Muller</a:t>
            </a:r>
            <a:r>
              <a:rPr kumimoji="1" lang="ja-JP" altLang="en-US" dirty="0">
                <a:latin typeface="HGSｺﾞｼｯｸE" panose="020B0900000000000000" pitchFamily="50" charset="-128"/>
                <a:ea typeface="HGSｺﾞｼｯｸE" panose="020B0900000000000000" pitchFamily="50" charset="-128"/>
              </a:rPr>
              <a:t>法を用いることで、近い場所ほど移動しやすく遠い場所ほど移動しにくいという生物的な振る舞いを再現しています。</a:t>
            </a:r>
          </a:p>
        </p:txBody>
      </p:sp>
      <p:sp>
        <p:nvSpPr>
          <p:cNvPr id="2" name="吹き出し: 四角形 1">
            <a:extLst>
              <a:ext uri="{FF2B5EF4-FFF2-40B4-BE49-F238E27FC236}">
                <a16:creationId xmlns:a16="http://schemas.microsoft.com/office/drawing/2014/main" id="{1E81F0EB-08BD-481C-A1BC-68A02A70B3BB}"/>
              </a:ext>
            </a:extLst>
          </p:cNvPr>
          <p:cNvSpPr/>
          <p:nvPr/>
        </p:nvSpPr>
        <p:spPr>
          <a:xfrm rot="5400000">
            <a:off x="10705627" y="3894345"/>
            <a:ext cx="1023971" cy="1673462"/>
          </a:xfrm>
          <a:prstGeom prst="wedgeRectCallou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2490D194-C3B7-443B-867D-1FB83C7FD91C}"/>
              </a:ext>
            </a:extLst>
          </p:cNvPr>
          <p:cNvSpPr txBox="1"/>
          <p:nvPr/>
        </p:nvSpPr>
        <p:spPr>
          <a:xfrm>
            <a:off x="10486170" y="4347329"/>
            <a:ext cx="1403927" cy="830997"/>
          </a:xfrm>
          <a:prstGeom prst="rect">
            <a:avLst/>
          </a:prstGeom>
          <a:noFill/>
        </p:spPr>
        <p:txBody>
          <a:bodyPr wrap="square" rtlCol="0">
            <a:spAutoFit/>
          </a:bodyPr>
          <a:lstStyle/>
          <a:p>
            <a:r>
              <a:rPr kumimoji="1" lang="ja-JP" altLang="en-US" sz="1200" dirty="0"/>
              <a:t>従来の移動処理は隣接するセルのみを移動の対象としていました。</a:t>
            </a:r>
          </a:p>
        </p:txBody>
      </p:sp>
    </p:spTree>
    <p:extLst>
      <p:ext uri="{BB962C8B-B14F-4D97-AF65-F5344CB8AC3E}">
        <p14:creationId xmlns:p14="http://schemas.microsoft.com/office/powerpoint/2010/main" val="1351475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a:extLst>
              <a:ext uri="{FF2B5EF4-FFF2-40B4-BE49-F238E27FC236}">
                <a16:creationId xmlns:a16="http://schemas.microsoft.com/office/drawing/2014/main" id="{A81B99CE-B915-418D-AB12-25CCA7BDC975}"/>
              </a:ext>
            </a:extLst>
          </p:cNvPr>
          <p:cNvSpPr/>
          <p:nvPr/>
        </p:nvSpPr>
        <p:spPr>
          <a:xfrm>
            <a:off x="944909" y="1012719"/>
            <a:ext cx="10054607" cy="149804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AD3DA0E3-C58B-4855-BF2B-A7524CF9B712}"/>
              </a:ext>
            </a:extLst>
          </p:cNvPr>
          <p:cNvSpPr txBox="1"/>
          <p:nvPr/>
        </p:nvSpPr>
        <p:spPr>
          <a:xfrm>
            <a:off x="1170806" y="1050561"/>
            <a:ext cx="9548651" cy="1477328"/>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本モデルは確率過程を用いており、ある結果が</a:t>
            </a:r>
            <a:r>
              <a:rPr kumimoji="1" lang="ja-JP" altLang="en-US" dirty="0">
                <a:solidFill>
                  <a:srgbClr val="FF0000"/>
                </a:solidFill>
                <a:latin typeface="HGSｺﾞｼｯｸE" panose="020B0900000000000000" pitchFamily="50" charset="-128"/>
                <a:ea typeface="HGSｺﾞｼｯｸE" panose="020B0900000000000000" pitchFamily="50" charset="-128"/>
              </a:rPr>
              <a:t>本当に正しいかは繰り返し計算を行うことでしか確かめることが出来ません</a:t>
            </a:r>
            <a:r>
              <a:rPr kumimoji="1" lang="ja-JP" altLang="en-US" dirty="0">
                <a:latin typeface="HGSｺﾞｼｯｸE" panose="020B0900000000000000" pitchFamily="50" charset="-128"/>
                <a:ea typeface="HGSｺﾞｼｯｸE" panose="020B0900000000000000" pitchFamily="50" charset="-128"/>
              </a:rPr>
              <a:t>。</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しかし</a:t>
            </a:r>
            <a:r>
              <a:rPr kumimoji="1" lang="en-US" altLang="ja-JP" dirty="0">
                <a:latin typeface="HGSｺﾞｼｯｸE" panose="020B0900000000000000" pitchFamily="50" charset="-128"/>
                <a:ea typeface="HGSｺﾞｼｯｸE" panose="020B0900000000000000" pitchFamily="50" charset="-128"/>
              </a:rPr>
              <a:t>MATLAB</a:t>
            </a:r>
            <a:r>
              <a:rPr kumimoji="1" lang="ja-JP" altLang="en-US" dirty="0">
                <a:latin typeface="HGSｺﾞｼｯｸE" panose="020B0900000000000000" pitchFamily="50" charset="-128"/>
                <a:ea typeface="HGSｺﾞｼｯｸE" panose="020B0900000000000000" pitchFamily="50" charset="-128"/>
              </a:rPr>
              <a:t>等のエディター上での実行は、</a:t>
            </a:r>
            <a:r>
              <a:rPr kumimoji="1" lang="ja-JP" altLang="en-US" dirty="0">
                <a:solidFill>
                  <a:srgbClr val="FF0000"/>
                </a:solidFill>
                <a:latin typeface="HGSｺﾞｼｯｸE" panose="020B0900000000000000" pitchFamily="50" charset="-128"/>
                <a:ea typeface="HGSｺﾞｼｯｸE" panose="020B0900000000000000" pitchFamily="50" charset="-128"/>
              </a:rPr>
              <a:t>並行した計算を行うには不向き</a:t>
            </a:r>
            <a:r>
              <a:rPr kumimoji="1" lang="ja-JP" altLang="en-US" dirty="0">
                <a:latin typeface="HGSｺﾞｼｯｸE" panose="020B0900000000000000" pitchFamily="50" charset="-128"/>
                <a:ea typeface="HGSｺﾞｼｯｸE" panose="020B0900000000000000" pitchFamily="50" charset="-128"/>
              </a:rPr>
              <a:t>でした。</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そこで、私はモデルの概念を落とし込んだ動作の軽いソフトウェアを作り、</a:t>
            </a:r>
            <a:r>
              <a:rPr kumimoji="1" lang="ja-JP" altLang="en-US" dirty="0">
                <a:solidFill>
                  <a:srgbClr val="FF0000"/>
                </a:solidFill>
                <a:latin typeface="HGSｺﾞｼｯｸE" panose="020B0900000000000000" pitchFamily="50" charset="-128"/>
                <a:ea typeface="HGSｺﾞｼｯｸE" panose="020B0900000000000000" pitchFamily="50" charset="-128"/>
              </a:rPr>
              <a:t>再入可能性</a:t>
            </a:r>
            <a:r>
              <a:rPr kumimoji="1" lang="ja-JP" altLang="en-US" dirty="0">
                <a:latin typeface="HGSｺﾞｼｯｸE" panose="020B0900000000000000" pitchFamily="50" charset="-128"/>
                <a:ea typeface="HGSｺﾞｼｯｸE" panose="020B0900000000000000" pitchFamily="50" charset="-128"/>
              </a:rPr>
              <a:t>を持たせることを調査の効率化を図りました。</a:t>
            </a: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方法</a:t>
            </a:r>
          </a:p>
        </p:txBody>
      </p:sp>
      <p:sp>
        <p:nvSpPr>
          <p:cNvPr id="33" name="正方形/長方形 32">
            <a:extLst>
              <a:ext uri="{FF2B5EF4-FFF2-40B4-BE49-F238E27FC236}">
                <a16:creationId xmlns:a16="http://schemas.microsoft.com/office/drawing/2014/main" id="{81F6D26C-B834-4043-B7DA-CCD0B83446F3}"/>
              </a:ext>
            </a:extLst>
          </p:cNvPr>
          <p:cNvSpPr/>
          <p:nvPr/>
        </p:nvSpPr>
        <p:spPr>
          <a:xfrm>
            <a:off x="561597" y="3037074"/>
            <a:ext cx="10773243" cy="3614858"/>
          </a:xfrm>
          <a:prstGeom prst="rect">
            <a:avLst/>
          </a:prstGeom>
          <a:solidFill>
            <a:schemeClr val="accent5">
              <a:lumMod val="20000"/>
              <a:lumOff val="8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D5F29FCA-800B-40E0-B1DB-D74B16D75C6B}"/>
              </a:ext>
            </a:extLst>
          </p:cNvPr>
          <p:cNvSpPr/>
          <p:nvPr/>
        </p:nvSpPr>
        <p:spPr>
          <a:xfrm>
            <a:off x="797128" y="3229033"/>
            <a:ext cx="1486596" cy="418645"/>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56AB1BBF-CDC6-418C-BCE1-23A6ED21F9AE}"/>
              </a:ext>
            </a:extLst>
          </p:cNvPr>
          <p:cNvSpPr txBox="1"/>
          <p:nvPr/>
        </p:nvSpPr>
        <p:spPr>
          <a:xfrm>
            <a:off x="748087" y="3278346"/>
            <a:ext cx="1573288" cy="369332"/>
          </a:xfrm>
          <a:prstGeom prst="rect">
            <a:avLst/>
          </a:prstGeom>
          <a:noFill/>
        </p:spPr>
        <p:txBody>
          <a:bodyPr wrap="square" rtlCol="0">
            <a:spAutoFit/>
          </a:bodyPr>
          <a:lstStyle/>
          <a:p>
            <a:r>
              <a:rPr kumimoji="1" lang="ja-JP" altLang="en-US" dirty="0"/>
              <a:t>①条件の入力</a:t>
            </a:r>
            <a:endParaRPr kumimoji="1" lang="en-US" altLang="ja-JP" dirty="0"/>
          </a:p>
        </p:txBody>
      </p:sp>
      <p:sp>
        <p:nvSpPr>
          <p:cNvPr id="49" name="テキスト ボックス 48">
            <a:extLst>
              <a:ext uri="{FF2B5EF4-FFF2-40B4-BE49-F238E27FC236}">
                <a16:creationId xmlns:a16="http://schemas.microsoft.com/office/drawing/2014/main" id="{D5382F4C-2830-4DFD-AC25-254809FC268C}"/>
              </a:ext>
            </a:extLst>
          </p:cNvPr>
          <p:cNvSpPr txBox="1"/>
          <p:nvPr/>
        </p:nvSpPr>
        <p:spPr>
          <a:xfrm>
            <a:off x="2370415" y="3325729"/>
            <a:ext cx="8805585" cy="369332"/>
          </a:xfrm>
          <a:prstGeom prst="rect">
            <a:avLst/>
          </a:prstGeom>
          <a:noFill/>
        </p:spPr>
        <p:txBody>
          <a:bodyPr wrap="square" rtlCol="0">
            <a:spAutoFit/>
          </a:bodyPr>
          <a:lstStyle/>
          <a:p>
            <a:r>
              <a:rPr kumimoji="1" lang="ja-JP" altLang="en-US" dirty="0"/>
              <a:t>テキスト形式のファイルを用いて外部からパラメーターの入力を行います。</a:t>
            </a:r>
            <a:endParaRPr kumimoji="1" lang="en-US" altLang="ja-JP" dirty="0"/>
          </a:p>
        </p:txBody>
      </p:sp>
      <p:sp>
        <p:nvSpPr>
          <p:cNvPr id="50" name="コンテンツ プレースホルダー 2">
            <a:extLst>
              <a:ext uri="{FF2B5EF4-FFF2-40B4-BE49-F238E27FC236}">
                <a16:creationId xmlns:a16="http://schemas.microsoft.com/office/drawing/2014/main" id="{E10D898A-EB30-42E3-AAE5-18495F0A3588}"/>
              </a:ext>
            </a:extLst>
          </p:cNvPr>
          <p:cNvSpPr txBox="1">
            <a:spLocks/>
          </p:cNvSpPr>
          <p:nvPr/>
        </p:nvSpPr>
        <p:spPr>
          <a:xfrm>
            <a:off x="89269" y="2601800"/>
            <a:ext cx="2752908" cy="635657"/>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a:lnSpc>
                <a:spcPct val="150000"/>
              </a:lnSpc>
            </a:pPr>
            <a:r>
              <a:rPr lang="ja-JP" altLang="en-US" sz="2600" dirty="0">
                <a:latin typeface="HGSｺﾞｼｯｸE" panose="020B0900000000000000" pitchFamily="50" charset="-128"/>
                <a:ea typeface="HGSｺﾞｼｯｸE" panose="020B0900000000000000" pitchFamily="50" charset="-128"/>
              </a:rPr>
              <a:t>ソフトウェア設計</a:t>
            </a:r>
            <a:endParaRPr lang="ja-JP" altLang="en-US" sz="2400" dirty="0">
              <a:latin typeface="HGSｺﾞｼｯｸE" panose="020B0900000000000000" pitchFamily="50" charset="-128"/>
              <a:ea typeface="HGSｺﾞｼｯｸE" panose="020B0900000000000000" pitchFamily="50" charset="-128"/>
            </a:endParaRPr>
          </a:p>
        </p:txBody>
      </p:sp>
      <p:sp>
        <p:nvSpPr>
          <p:cNvPr id="51" name="正方形/長方形 50">
            <a:extLst>
              <a:ext uri="{FF2B5EF4-FFF2-40B4-BE49-F238E27FC236}">
                <a16:creationId xmlns:a16="http://schemas.microsoft.com/office/drawing/2014/main" id="{42BA313D-C717-480A-95ED-319A124DE522}"/>
              </a:ext>
            </a:extLst>
          </p:cNvPr>
          <p:cNvSpPr/>
          <p:nvPr/>
        </p:nvSpPr>
        <p:spPr>
          <a:xfrm>
            <a:off x="797128" y="3927448"/>
            <a:ext cx="1486596" cy="418645"/>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E193B4A0-EFEA-4412-BEF6-366059C7D4B4}"/>
              </a:ext>
            </a:extLst>
          </p:cNvPr>
          <p:cNvSpPr txBox="1"/>
          <p:nvPr/>
        </p:nvSpPr>
        <p:spPr>
          <a:xfrm>
            <a:off x="748087" y="3976761"/>
            <a:ext cx="1573288" cy="369332"/>
          </a:xfrm>
          <a:prstGeom prst="rect">
            <a:avLst/>
          </a:prstGeom>
          <a:noFill/>
        </p:spPr>
        <p:txBody>
          <a:bodyPr wrap="square" rtlCol="0">
            <a:spAutoFit/>
          </a:bodyPr>
          <a:lstStyle/>
          <a:p>
            <a:r>
              <a:rPr kumimoji="1" lang="ja-JP" altLang="en-US" dirty="0"/>
              <a:t>②計算の実行</a:t>
            </a:r>
            <a:endParaRPr kumimoji="1" lang="en-US" altLang="ja-JP" dirty="0"/>
          </a:p>
        </p:txBody>
      </p:sp>
      <p:sp>
        <p:nvSpPr>
          <p:cNvPr id="53" name="テキスト ボックス 52">
            <a:extLst>
              <a:ext uri="{FF2B5EF4-FFF2-40B4-BE49-F238E27FC236}">
                <a16:creationId xmlns:a16="http://schemas.microsoft.com/office/drawing/2014/main" id="{A7B66F97-A355-4B60-84F0-3B35AF1FA9F0}"/>
              </a:ext>
            </a:extLst>
          </p:cNvPr>
          <p:cNvSpPr txBox="1"/>
          <p:nvPr/>
        </p:nvSpPr>
        <p:spPr>
          <a:xfrm>
            <a:off x="2370415" y="3969041"/>
            <a:ext cx="8685322" cy="369332"/>
          </a:xfrm>
          <a:prstGeom prst="rect">
            <a:avLst/>
          </a:prstGeom>
          <a:noFill/>
        </p:spPr>
        <p:txBody>
          <a:bodyPr wrap="square" rtlCol="0">
            <a:spAutoFit/>
          </a:bodyPr>
          <a:lstStyle/>
          <a:p>
            <a:r>
              <a:rPr kumimoji="1" lang="ja-JP" altLang="en-US" dirty="0"/>
              <a:t>前のスライドで紹介した</a:t>
            </a:r>
            <a:r>
              <a:rPr kumimoji="1" lang="en-US" altLang="ja-JP" dirty="0"/>
              <a:t>S-IBM</a:t>
            </a:r>
            <a:r>
              <a:rPr kumimoji="1" lang="ja-JP" altLang="en-US" dirty="0"/>
              <a:t>のアルゴリズムに則り、計算を実行します。</a:t>
            </a:r>
            <a:endParaRPr kumimoji="1" lang="en-US" altLang="ja-JP" dirty="0"/>
          </a:p>
        </p:txBody>
      </p:sp>
      <p:sp>
        <p:nvSpPr>
          <p:cNvPr id="54" name="正方形/長方形 53">
            <a:extLst>
              <a:ext uri="{FF2B5EF4-FFF2-40B4-BE49-F238E27FC236}">
                <a16:creationId xmlns:a16="http://schemas.microsoft.com/office/drawing/2014/main" id="{453619F9-0558-41F8-878C-5F7414B860DF}"/>
              </a:ext>
            </a:extLst>
          </p:cNvPr>
          <p:cNvSpPr/>
          <p:nvPr/>
        </p:nvSpPr>
        <p:spPr>
          <a:xfrm>
            <a:off x="797128" y="4592099"/>
            <a:ext cx="1486596" cy="418645"/>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A731A813-28B4-4B0B-A6FB-8038381D96AA}"/>
              </a:ext>
            </a:extLst>
          </p:cNvPr>
          <p:cNvSpPr txBox="1"/>
          <p:nvPr/>
        </p:nvSpPr>
        <p:spPr>
          <a:xfrm>
            <a:off x="748087" y="4641412"/>
            <a:ext cx="1573288" cy="369332"/>
          </a:xfrm>
          <a:prstGeom prst="rect">
            <a:avLst/>
          </a:prstGeom>
          <a:noFill/>
        </p:spPr>
        <p:txBody>
          <a:bodyPr wrap="square" rtlCol="0">
            <a:spAutoFit/>
          </a:bodyPr>
          <a:lstStyle/>
          <a:p>
            <a:r>
              <a:rPr kumimoji="1" lang="ja-JP" altLang="en-US" dirty="0"/>
              <a:t>③進捗の出力</a:t>
            </a:r>
            <a:endParaRPr kumimoji="1" lang="en-US" altLang="ja-JP" dirty="0"/>
          </a:p>
        </p:txBody>
      </p:sp>
      <p:sp>
        <p:nvSpPr>
          <p:cNvPr id="56" name="テキスト ボックス 55">
            <a:extLst>
              <a:ext uri="{FF2B5EF4-FFF2-40B4-BE49-F238E27FC236}">
                <a16:creationId xmlns:a16="http://schemas.microsoft.com/office/drawing/2014/main" id="{11B6F5A3-7A48-4158-91CD-6B15BC93E75C}"/>
              </a:ext>
            </a:extLst>
          </p:cNvPr>
          <p:cNvSpPr txBox="1"/>
          <p:nvPr/>
        </p:nvSpPr>
        <p:spPr>
          <a:xfrm>
            <a:off x="2370417" y="4548695"/>
            <a:ext cx="8886070" cy="923330"/>
          </a:xfrm>
          <a:prstGeom prst="rect">
            <a:avLst/>
          </a:prstGeom>
          <a:noFill/>
        </p:spPr>
        <p:txBody>
          <a:bodyPr wrap="square" rtlCol="0">
            <a:spAutoFit/>
          </a:bodyPr>
          <a:lstStyle/>
          <a:p>
            <a:r>
              <a:rPr kumimoji="1" lang="ja-JP" altLang="en-US" dirty="0"/>
              <a:t>研究計画に影響が出ないよう、計算の進捗をコンソールに出力します。</a:t>
            </a:r>
            <a:endParaRPr kumimoji="1" lang="en-US" altLang="ja-JP" dirty="0"/>
          </a:p>
          <a:p>
            <a:r>
              <a:rPr kumimoji="1" lang="ja-JP" altLang="en-US" dirty="0"/>
              <a:t>進捗は</a:t>
            </a:r>
            <a:r>
              <a:rPr kumimoji="1" lang="en-US" altLang="ja-JP" dirty="0"/>
              <a:t>[</a:t>
            </a:r>
            <a:r>
              <a:rPr kumimoji="1" lang="ja-JP" altLang="en-US" dirty="0"/>
              <a:t>現在のステップ数 </a:t>
            </a:r>
            <a:r>
              <a:rPr kumimoji="1" lang="en-US" altLang="ja-JP" dirty="0"/>
              <a:t>/ </a:t>
            </a:r>
            <a:r>
              <a:rPr kumimoji="1" lang="ja-JP" altLang="en-US" dirty="0"/>
              <a:t>全体のステップ数</a:t>
            </a:r>
            <a:r>
              <a:rPr kumimoji="1" lang="en-US" altLang="ja-JP" dirty="0"/>
              <a:t>]</a:t>
            </a:r>
            <a:r>
              <a:rPr kumimoji="1" lang="ja-JP" altLang="en-US" dirty="0"/>
              <a:t>で計算され、進捗が</a:t>
            </a:r>
            <a:r>
              <a:rPr kumimoji="1" lang="en-US" altLang="ja-JP" dirty="0"/>
              <a:t>2%</a:t>
            </a:r>
            <a:r>
              <a:rPr kumimoji="1" lang="ja-JP" altLang="en-US" dirty="0"/>
              <a:t>進むごとに出力されます。</a:t>
            </a:r>
            <a:endParaRPr kumimoji="1" lang="en-US" altLang="ja-JP" dirty="0"/>
          </a:p>
        </p:txBody>
      </p:sp>
      <p:sp>
        <p:nvSpPr>
          <p:cNvPr id="57" name="正方形/長方形 56">
            <a:extLst>
              <a:ext uri="{FF2B5EF4-FFF2-40B4-BE49-F238E27FC236}">
                <a16:creationId xmlns:a16="http://schemas.microsoft.com/office/drawing/2014/main" id="{2FCDB702-AC94-4830-A494-163B75CC1A26}"/>
              </a:ext>
            </a:extLst>
          </p:cNvPr>
          <p:cNvSpPr/>
          <p:nvPr/>
        </p:nvSpPr>
        <p:spPr>
          <a:xfrm>
            <a:off x="797130" y="5556741"/>
            <a:ext cx="1486596" cy="418645"/>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8C90219E-6138-4E5A-A52A-12DDA1416CEB}"/>
              </a:ext>
            </a:extLst>
          </p:cNvPr>
          <p:cNvSpPr txBox="1"/>
          <p:nvPr/>
        </p:nvSpPr>
        <p:spPr>
          <a:xfrm>
            <a:off x="748089" y="5606054"/>
            <a:ext cx="1573288" cy="369332"/>
          </a:xfrm>
          <a:prstGeom prst="rect">
            <a:avLst/>
          </a:prstGeom>
          <a:noFill/>
        </p:spPr>
        <p:txBody>
          <a:bodyPr wrap="square" rtlCol="0">
            <a:spAutoFit/>
          </a:bodyPr>
          <a:lstStyle/>
          <a:p>
            <a:r>
              <a:rPr kumimoji="1" lang="ja-JP" altLang="en-US" dirty="0"/>
              <a:t>④結果の出力</a:t>
            </a:r>
            <a:endParaRPr kumimoji="1" lang="en-US" altLang="ja-JP" dirty="0"/>
          </a:p>
        </p:txBody>
      </p:sp>
      <p:sp>
        <p:nvSpPr>
          <p:cNvPr id="59" name="テキスト ボックス 58">
            <a:extLst>
              <a:ext uri="{FF2B5EF4-FFF2-40B4-BE49-F238E27FC236}">
                <a16:creationId xmlns:a16="http://schemas.microsoft.com/office/drawing/2014/main" id="{031437CD-C1B3-4B90-97B7-BB36D0EA4AD2}"/>
              </a:ext>
            </a:extLst>
          </p:cNvPr>
          <p:cNvSpPr txBox="1"/>
          <p:nvPr/>
        </p:nvSpPr>
        <p:spPr>
          <a:xfrm>
            <a:off x="2370417" y="5546573"/>
            <a:ext cx="8886070" cy="923330"/>
          </a:xfrm>
          <a:prstGeom prst="rect">
            <a:avLst/>
          </a:prstGeom>
          <a:noFill/>
        </p:spPr>
        <p:txBody>
          <a:bodyPr wrap="square" rtlCol="0">
            <a:spAutoFit/>
          </a:bodyPr>
          <a:lstStyle/>
          <a:p>
            <a:r>
              <a:rPr kumimoji="1" lang="ja-JP" altLang="en-US" dirty="0"/>
              <a:t>計算結果を独自のバイナリデータとしてテキスト形式のファイルに出力します。</a:t>
            </a:r>
            <a:endParaRPr kumimoji="1" lang="en-US" altLang="ja-JP" dirty="0"/>
          </a:p>
          <a:p>
            <a:r>
              <a:rPr kumimoji="1" lang="ja-JP" altLang="en-US" dirty="0"/>
              <a:t>このファイルは</a:t>
            </a:r>
            <a:r>
              <a:rPr kumimoji="1" lang="en-US" altLang="ja-JP" dirty="0"/>
              <a:t>0-n</a:t>
            </a:r>
            <a:r>
              <a:rPr kumimoji="1" lang="ja-JP" altLang="en-US" dirty="0"/>
              <a:t>までの数値が並んだもので、</a:t>
            </a:r>
            <a:r>
              <a:rPr kumimoji="1" lang="en-US" altLang="ja-JP" dirty="0"/>
              <a:t>0</a:t>
            </a:r>
            <a:r>
              <a:rPr kumimoji="1" lang="ja-JP" altLang="en-US" dirty="0"/>
              <a:t>は空間、</a:t>
            </a:r>
            <a:r>
              <a:rPr kumimoji="1" lang="en-US" altLang="ja-JP" dirty="0"/>
              <a:t>1</a:t>
            </a:r>
            <a:r>
              <a:rPr kumimoji="1" lang="ja-JP" altLang="en-US" dirty="0"/>
              <a:t>は被捕食者、</a:t>
            </a:r>
            <a:r>
              <a:rPr kumimoji="1" lang="en-US" altLang="ja-JP" dirty="0"/>
              <a:t>2</a:t>
            </a:r>
            <a:r>
              <a:rPr kumimoji="1" lang="ja-JP" altLang="en-US" dirty="0"/>
              <a:t>以降は各種の捕食者を表します。</a:t>
            </a:r>
            <a:endParaRPr kumimoji="1" lang="en-US" altLang="ja-JP" dirty="0"/>
          </a:p>
        </p:txBody>
      </p:sp>
      <p:sp>
        <p:nvSpPr>
          <p:cNvPr id="61" name="コンテンツ プレースホルダー 2">
            <a:extLst>
              <a:ext uri="{FF2B5EF4-FFF2-40B4-BE49-F238E27FC236}">
                <a16:creationId xmlns:a16="http://schemas.microsoft.com/office/drawing/2014/main" id="{CD837872-817E-49B7-91F3-A5A61D9ED6A7}"/>
              </a:ext>
            </a:extLst>
          </p:cNvPr>
          <p:cNvSpPr txBox="1">
            <a:spLocks/>
          </p:cNvSpPr>
          <p:nvPr/>
        </p:nvSpPr>
        <p:spPr>
          <a:xfrm>
            <a:off x="3817585" y="105934"/>
            <a:ext cx="3187490" cy="69102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lnSpc>
                <a:spcPct val="150000"/>
              </a:lnSpc>
              <a:buFont typeface="Wingdings 3" charset="2"/>
              <a:buNone/>
            </a:pPr>
            <a:r>
              <a:rPr lang="ja-JP" altLang="en-US" sz="2800" dirty="0">
                <a:latin typeface="HGSｺﾞｼｯｸE" panose="020B0900000000000000" pitchFamily="50" charset="-128"/>
                <a:ea typeface="HGSｺﾞｼｯｸE" panose="020B0900000000000000" pitchFamily="50" charset="-128"/>
              </a:rPr>
              <a:t>ソフトウェア開発</a:t>
            </a:r>
          </a:p>
        </p:txBody>
      </p:sp>
    </p:spTree>
    <p:extLst>
      <p:ext uri="{BB962C8B-B14F-4D97-AF65-F5344CB8AC3E}">
        <p14:creationId xmlns:p14="http://schemas.microsoft.com/office/powerpoint/2010/main" val="923619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0A288E4D-D216-4710-9498-53AA7AE97B40}"/>
              </a:ext>
            </a:extLst>
          </p:cNvPr>
          <p:cNvSpPr/>
          <p:nvPr/>
        </p:nvSpPr>
        <p:spPr>
          <a:xfrm>
            <a:off x="1140236" y="853272"/>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D3285E5-EC74-4DB9-92D5-DE330CAEEC34}"/>
              </a:ext>
            </a:extLst>
          </p:cNvPr>
          <p:cNvSpPr/>
          <p:nvPr/>
        </p:nvSpPr>
        <p:spPr>
          <a:xfrm>
            <a:off x="914340" y="995150"/>
            <a:ext cx="10021515" cy="2297682"/>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方法</a:t>
            </a:r>
          </a:p>
        </p:txBody>
      </p:sp>
      <p:pic>
        <p:nvPicPr>
          <p:cNvPr id="3" name="図 2">
            <a:extLst>
              <a:ext uri="{FF2B5EF4-FFF2-40B4-BE49-F238E27FC236}">
                <a16:creationId xmlns:a16="http://schemas.microsoft.com/office/drawing/2014/main" id="{28C7EBAC-027B-4EF1-8BB9-4767A637DFAD}"/>
              </a:ext>
            </a:extLst>
          </p:cNvPr>
          <p:cNvPicPr>
            <a:picLocks noChangeAspect="1"/>
          </p:cNvPicPr>
          <p:nvPr/>
        </p:nvPicPr>
        <p:blipFill>
          <a:blip r:embed="rId3"/>
          <a:stretch>
            <a:fillRect/>
          </a:stretch>
        </p:blipFill>
        <p:spPr>
          <a:xfrm>
            <a:off x="717655" y="3709351"/>
            <a:ext cx="2935267" cy="2803265"/>
          </a:xfrm>
          <a:prstGeom prst="rect">
            <a:avLst/>
          </a:prstGeom>
        </p:spPr>
      </p:pic>
      <p:sp>
        <p:nvSpPr>
          <p:cNvPr id="25" name="テキスト ボックス 24">
            <a:extLst>
              <a:ext uri="{FF2B5EF4-FFF2-40B4-BE49-F238E27FC236}">
                <a16:creationId xmlns:a16="http://schemas.microsoft.com/office/drawing/2014/main" id="{19385E4D-595E-40EB-A1D0-8DC3F96515D8}"/>
              </a:ext>
            </a:extLst>
          </p:cNvPr>
          <p:cNvSpPr txBox="1"/>
          <p:nvPr/>
        </p:nvSpPr>
        <p:spPr>
          <a:xfrm>
            <a:off x="1140236" y="1113993"/>
            <a:ext cx="9610892" cy="2031325"/>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下図は</a:t>
            </a:r>
            <a:r>
              <a:rPr kumimoji="1" lang="en-US" altLang="ja-JP" dirty="0">
                <a:latin typeface="HGSｺﾞｼｯｸE" panose="020B0900000000000000" pitchFamily="50" charset="-128"/>
                <a:ea typeface="HGSｺﾞｼｯｸE" panose="020B0900000000000000" pitchFamily="50" charset="-128"/>
              </a:rPr>
              <a:t>1Prey-1Predator</a:t>
            </a:r>
            <a:r>
              <a:rPr kumimoji="1" lang="ja-JP" altLang="en-US" dirty="0">
                <a:latin typeface="HGSｺﾞｼｯｸE" panose="020B0900000000000000" pitchFamily="50" charset="-128"/>
                <a:ea typeface="HGSｺﾞｼｯｸE" panose="020B0900000000000000" pitchFamily="50" charset="-128"/>
              </a:rPr>
              <a:t>系での計算結果の一部です。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例えば領域を</a:t>
            </a:r>
            <a:r>
              <a:rPr kumimoji="1" lang="en-US" altLang="ja-JP" dirty="0">
                <a:latin typeface="HGSｺﾞｼｯｸE" panose="020B0900000000000000" pitchFamily="50" charset="-128"/>
                <a:ea typeface="HGSｺﾞｼｯｸE" panose="020B0900000000000000" pitchFamily="50" charset="-128"/>
              </a:rPr>
              <a:t>500*500</a:t>
            </a:r>
            <a:r>
              <a:rPr kumimoji="1" lang="ja-JP" altLang="en-US" dirty="0">
                <a:latin typeface="HGSｺﾞｼｯｸE" panose="020B0900000000000000" pitchFamily="50" charset="-128"/>
                <a:ea typeface="HGSｺﾞｼｯｸE" panose="020B0900000000000000" pitchFamily="50" charset="-128"/>
              </a:rPr>
              <a:t>で定義している場合、計算結果のバイナリデータを</a:t>
            </a:r>
            <a:r>
              <a:rPr kumimoji="1" lang="en-US" altLang="ja-JP" dirty="0">
                <a:latin typeface="HGSｺﾞｼｯｸE" panose="020B0900000000000000" pitchFamily="50" charset="-128"/>
                <a:ea typeface="HGSｺﾞｼｯｸE" panose="020B0900000000000000" pitchFamily="50" charset="-128"/>
              </a:rPr>
              <a:t>500</a:t>
            </a:r>
            <a:r>
              <a:rPr kumimoji="1" lang="ja-JP" altLang="en-US" dirty="0">
                <a:latin typeface="HGSｺﾞｼｯｸE" panose="020B0900000000000000" pitchFamily="50" charset="-128"/>
                <a:ea typeface="HGSｺﾞｼｯｸE" panose="020B0900000000000000" pitchFamily="50" charset="-128"/>
              </a:rPr>
              <a:t>文字ずつ読み取り、</a:t>
            </a:r>
            <a:r>
              <a:rPr kumimoji="1" lang="ja-JP" altLang="en-US" dirty="0">
                <a:solidFill>
                  <a:srgbClr val="FF0000"/>
                </a:solidFill>
                <a:latin typeface="HGSｺﾞｼｯｸE" panose="020B0900000000000000" pitchFamily="50" charset="-128"/>
                <a:ea typeface="HGSｺﾞｼｯｸE" panose="020B0900000000000000" pitchFamily="50" charset="-128"/>
              </a:rPr>
              <a:t>番号に対応した色を割り当て</a:t>
            </a:r>
            <a:r>
              <a:rPr kumimoji="1" lang="ja-JP" altLang="en-US" dirty="0">
                <a:latin typeface="HGSｺﾞｼｯｸE" panose="020B0900000000000000" pitchFamily="50" charset="-128"/>
                <a:ea typeface="HGSｺﾞｼｯｸE" panose="020B0900000000000000" pitchFamily="50" charset="-128"/>
              </a:rPr>
              <a:t>つつ同じ行にタイリングします。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これを</a:t>
            </a:r>
            <a:r>
              <a:rPr kumimoji="1" lang="en-US" altLang="ja-JP" dirty="0">
                <a:latin typeface="HGSｺﾞｼｯｸE" panose="020B0900000000000000" pitchFamily="50" charset="-128"/>
                <a:ea typeface="HGSｺﾞｼｯｸE" panose="020B0900000000000000" pitchFamily="50" charset="-128"/>
              </a:rPr>
              <a:t>500</a:t>
            </a:r>
            <a:r>
              <a:rPr kumimoji="1" lang="ja-JP" altLang="en-US" dirty="0">
                <a:latin typeface="HGSｺﾞｼｯｸE" panose="020B0900000000000000" pitchFamily="50" charset="-128"/>
                <a:ea typeface="HGSｺﾞｼｯｸE" panose="020B0900000000000000" pitchFamily="50" charset="-128"/>
              </a:rPr>
              <a:t>行分繰り返すことで</a:t>
            </a:r>
            <a:r>
              <a:rPr kumimoji="1" lang="en-US" altLang="ja-JP" dirty="0">
                <a:solidFill>
                  <a:srgbClr val="FF0000"/>
                </a:solidFill>
                <a:latin typeface="HGSｺﾞｼｯｸE" panose="020B0900000000000000" pitchFamily="50" charset="-128"/>
                <a:ea typeface="HGSｺﾞｼｯｸE" panose="020B0900000000000000" pitchFamily="50" charset="-128"/>
              </a:rPr>
              <a:t>1step</a:t>
            </a:r>
            <a:r>
              <a:rPr kumimoji="1" lang="ja-JP" altLang="en-US" dirty="0">
                <a:solidFill>
                  <a:srgbClr val="FF0000"/>
                </a:solidFill>
                <a:latin typeface="HGSｺﾞｼｯｸE" panose="020B0900000000000000" pitchFamily="50" charset="-128"/>
                <a:ea typeface="HGSｺﾞｼｯｸE" panose="020B0900000000000000" pitchFamily="50" charset="-128"/>
              </a:rPr>
              <a:t>分の計算結果を視覚的に理解できる形に</a:t>
            </a:r>
            <a:r>
              <a:rPr kumimoji="1" lang="ja-JP" altLang="en-US" dirty="0">
                <a:latin typeface="HGSｺﾞｼｯｸE" panose="020B0900000000000000" pitchFamily="50" charset="-128"/>
                <a:ea typeface="HGSｺﾞｼｯｸE" panose="020B0900000000000000" pitchFamily="50" charset="-128"/>
              </a:rPr>
              <a:t>します。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上記を数千ステップ繰り返し、連続的に描画することで</a:t>
            </a:r>
            <a:r>
              <a:rPr kumimoji="1" lang="ja-JP" altLang="en-US" dirty="0">
                <a:solidFill>
                  <a:srgbClr val="FF0000"/>
                </a:solidFill>
                <a:latin typeface="HGSｺﾞｼｯｸE" panose="020B0900000000000000" pitchFamily="50" charset="-128"/>
                <a:ea typeface="HGSｺﾞｼｯｸE" panose="020B0900000000000000" pitchFamily="50" charset="-128"/>
              </a:rPr>
              <a:t>系の時間変化を観測</a:t>
            </a:r>
            <a:r>
              <a:rPr kumimoji="1" lang="ja-JP" altLang="en-US" dirty="0">
                <a:latin typeface="HGSｺﾞｼｯｸE" panose="020B0900000000000000" pitchFamily="50" charset="-128"/>
                <a:ea typeface="HGSｺﾞｼｯｸE" panose="020B0900000000000000" pitchFamily="50" charset="-128"/>
              </a:rPr>
              <a:t>することが出来るようになります。</a:t>
            </a:r>
          </a:p>
        </p:txBody>
      </p:sp>
      <p:pic>
        <p:nvPicPr>
          <p:cNvPr id="8" name="図 7">
            <a:extLst>
              <a:ext uri="{FF2B5EF4-FFF2-40B4-BE49-F238E27FC236}">
                <a16:creationId xmlns:a16="http://schemas.microsoft.com/office/drawing/2014/main" id="{EC0CEB51-4753-409F-9E80-75A4F29B2B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982" y="3727867"/>
            <a:ext cx="2784749" cy="2784749"/>
          </a:xfrm>
          <a:prstGeom prst="rect">
            <a:avLst/>
          </a:prstGeom>
        </p:spPr>
      </p:pic>
      <p:sp>
        <p:nvSpPr>
          <p:cNvPr id="32" name="矢印: 下 31">
            <a:extLst>
              <a:ext uri="{FF2B5EF4-FFF2-40B4-BE49-F238E27FC236}">
                <a16:creationId xmlns:a16="http://schemas.microsoft.com/office/drawing/2014/main" id="{F323B98D-A235-43F5-A9A8-2F02AB1CFCF8}"/>
              </a:ext>
            </a:extLst>
          </p:cNvPr>
          <p:cNvSpPr/>
          <p:nvPr/>
        </p:nvSpPr>
        <p:spPr>
          <a:xfrm rot="16200000">
            <a:off x="4216402" y="4692661"/>
            <a:ext cx="812461" cy="855158"/>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F752D74-04F3-43E8-8D42-5E990E092F7E}"/>
              </a:ext>
            </a:extLst>
          </p:cNvPr>
          <p:cNvSpPr txBox="1"/>
          <p:nvPr/>
        </p:nvSpPr>
        <p:spPr>
          <a:xfrm>
            <a:off x="3698418" y="5606715"/>
            <a:ext cx="1848428" cy="646331"/>
          </a:xfrm>
          <a:prstGeom prst="rect">
            <a:avLst/>
          </a:prstGeom>
          <a:noFill/>
        </p:spPr>
        <p:txBody>
          <a:bodyPr wrap="square" rtlCol="0">
            <a:spAutoFit/>
          </a:bodyPr>
          <a:lstStyle/>
          <a:p>
            <a:r>
              <a:rPr kumimoji="1" lang="ja-JP" altLang="en-US" dirty="0"/>
              <a:t>数字に対応した色で描画</a:t>
            </a:r>
          </a:p>
        </p:txBody>
      </p:sp>
      <p:sp>
        <p:nvSpPr>
          <p:cNvPr id="34" name="四角形: 角を丸くする 33">
            <a:extLst>
              <a:ext uri="{FF2B5EF4-FFF2-40B4-BE49-F238E27FC236}">
                <a16:creationId xmlns:a16="http://schemas.microsoft.com/office/drawing/2014/main" id="{6A2DF50A-BC6C-40A1-A03F-CC8A852ED68B}"/>
              </a:ext>
            </a:extLst>
          </p:cNvPr>
          <p:cNvSpPr/>
          <p:nvPr/>
        </p:nvSpPr>
        <p:spPr>
          <a:xfrm>
            <a:off x="8831862" y="3509557"/>
            <a:ext cx="3243410" cy="3221371"/>
          </a:xfrm>
          <a:prstGeom prst="roundRect">
            <a:avLst/>
          </a:prstGeom>
          <a:solidFill>
            <a:srgbClr val="FDD7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854A4D43-6FCF-4711-A338-542C2A74131D}"/>
              </a:ext>
            </a:extLst>
          </p:cNvPr>
          <p:cNvSpPr txBox="1"/>
          <p:nvPr/>
        </p:nvSpPr>
        <p:spPr>
          <a:xfrm>
            <a:off x="9048486" y="3585352"/>
            <a:ext cx="2939471" cy="3046988"/>
          </a:xfrm>
          <a:prstGeom prst="rect">
            <a:avLst/>
          </a:prstGeom>
          <a:noFill/>
        </p:spPr>
        <p:txBody>
          <a:bodyPr wrap="square" rtlCol="0">
            <a:spAutoFit/>
          </a:bodyPr>
          <a:lstStyle/>
          <a:p>
            <a:r>
              <a:rPr kumimoji="1" lang="en-US" altLang="ja-JP" sz="1600" dirty="0">
                <a:latin typeface="HGSｺﾞｼｯｸE" panose="020B0900000000000000" pitchFamily="50" charset="-128"/>
                <a:ea typeface="HGSｺﾞｼｯｸE" panose="020B0900000000000000" pitchFamily="50" charset="-128"/>
              </a:rPr>
              <a:t>MATLAB</a:t>
            </a:r>
            <a:r>
              <a:rPr kumimoji="1" lang="ja-JP" altLang="en-US" sz="1600" dirty="0">
                <a:latin typeface="HGSｺﾞｼｯｸE" panose="020B0900000000000000" pitchFamily="50" charset="-128"/>
                <a:ea typeface="HGSｺﾞｼｯｸE" panose="020B0900000000000000" pitchFamily="50" charset="-128"/>
              </a:rPr>
              <a:t>での計算は終了後に手動で再計算させる必要がありましたが、ソフトウェアにすることで計算を並行して出来るようになり、</a:t>
            </a:r>
            <a:r>
              <a:rPr kumimoji="1" lang="ja-JP" altLang="en-US" sz="1600" dirty="0">
                <a:solidFill>
                  <a:srgbClr val="FF0000"/>
                </a:solidFill>
                <a:latin typeface="HGSｺﾞｼｯｸE" panose="020B0900000000000000" pitchFamily="50" charset="-128"/>
                <a:ea typeface="HGSｺﾞｼｯｸE" panose="020B0900000000000000" pitchFamily="50" charset="-128"/>
              </a:rPr>
              <a:t>翌朝にまとまった結果を得ることが可能</a:t>
            </a:r>
            <a:r>
              <a:rPr kumimoji="1" lang="ja-JP" altLang="en-US" sz="1600" dirty="0">
                <a:latin typeface="HGSｺﾞｼｯｸE" panose="020B0900000000000000" pitchFamily="50" charset="-128"/>
                <a:ea typeface="HGSｺﾞｼｯｸE" panose="020B0900000000000000" pitchFamily="50" charset="-128"/>
              </a:rPr>
              <a:t>です。</a:t>
            </a:r>
            <a:endParaRPr kumimoji="1" lang="en-US" altLang="ja-JP" sz="1600" dirty="0">
              <a:latin typeface="HGSｺﾞｼｯｸE" panose="020B0900000000000000" pitchFamily="50" charset="-128"/>
              <a:ea typeface="HGSｺﾞｼｯｸE" panose="020B0900000000000000" pitchFamily="50" charset="-128"/>
            </a:endParaRPr>
          </a:p>
          <a:p>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夜間にも研究を進めることが出来るため、</a:t>
            </a:r>
            <a:r>
              <a:rPr kumimoji="1" lang="ja-JP" altLang="en-US" sz="1600" dirty="0">
                <a:solidFill>
                  <a:srgbClr val="FF0000"/>
                </a:solidFill>
                <a:latin typeface="HGSｺﾞｼｯｸE" panose="020B0900000000000000" pitchFamily="50" charset="-128"/>
                <a:ea typeface="HGSｺﾞｼｯｸE" panose="020B0900000000000000" pitchFamily="50" charset="-128"/>
              </a:rPr>
              <a:t>通常</a:t>
            </a:r>
            <a:r>
              <a:rPr kumimoji="1" lang="en-US" altLang="ja-JP" sz="1600" dirty="0">
                <a:solidFill>
                  <a:srgbClr val="FF0000"/>
                </a:solidFill>
                <a:latin typeface="HGSｺﾞｼｯｸE" panose="020B0900000000000000" pitchFamily="50" charset="-128"/>
                <a:ea typeface="HGSｺﾞｼｯｸE" panose="020B0900000000000000" pitchFamily="50" charset="-128"/>
              </a:rPr>
              <a:t>1</a:t>
            </a:r>
            <a:r>
              <a:rPr kumimoji="1" lang="ja-JP" altLang="en-US" sz="1600" dirty="0">
                <a:solidFill>
                  <a:srgbClr val="FF0000"/>
                </a:solidFill>
                <a:latin typeface="HGSｺﾞｼｯｸE" panose="020B0900000000000000" pitchFamily="50" charset="-128"/>
                <a:ea typeface="HGSｺﾞｼｯｸE" panose="020B0900000000000000" pitchFamily="50" charset="-128"/>
              </a:rPr>
              <a:t>月で</a:t>
            </a:r>
            <a:r>
              <a:rPr kumimoji="1" lang="en-US" altLang="ja-JP" sz="1600" dirty="0">
                <a:solidFill>
                  <a:srgbClr val="FF0000"/>
                </a:solidFill>
                <a:latin typeface="HGSｺﾞｼｯｸE" panose="020B0900000000000000" pitchFamily="50" charset="-128"/>
                <a:ea typeface="HGSｺﾞｼｯｸE" panose="020B0900000000000000" pitchFamily="50" charset="-128"/>
              </a:rPr>
              <a:t>200</a:t>
            </a:r>
            <a:r>
              <a:rPr kumimoji="1" lang="ja-JP" altLang="en-US" sz="1600" dirty="0">
                <a:solidFill>
                  <a:srgbClr val="FF0000"/>
                </a:solidFill>
                <a:latin typeface="HGSｺﾞｼｯｸE" panose="020B0900000000000000" pitchFamily="50" charset="-128"/>
                <a:ea typeface="HGSｺﾞｼｯｸE" panose="020B0900000000000000" pitchFamily="50" charset="-128"/>
              </a:rPr>
              <a:t>回程度だった計算を</a:t>
            </a:r>
            <a:r>
              <a:rPr kumimoji="1" lang="en-US" altLang="ja-JP" sz="1600" dirty="0">
                <a:solidFill>
                  <a:srgbClr val="FF0000"/>
                </a:solidFill>
                <a:latin typeface="HGSｺﾞｼｯｸE" panose="020B0900000000000000" pitchFamily="50" charset="-128"/>
                <a:ea typeface="HGSｺﾞｼｯｸE" panose="020B0900000000000000" pitchFamily="50" charset="-128"/>
              </a:rPr>
              <a:t>3-4</a:t>
            </a:r>
            <a:r>
              <a:rPr kumimoji="1" lang="ja-JP" altLang="en-US" sz="1600" dirty="0">
                <a:solidFill>
                  <a:srgbClr val="FF0000"/>
                </a:solidFill>
                <a:latin typeface="HGSｺﾞｼｯｸE" panose="020B0900000000000000" pitchFamily="50" charset="-128"/>
                <a:ea typeface="HGSｺﾞｼｯｸE" panose="020B0900000000000000" pitchFamily="50" charset="-128"/>
              </a:rPr>
              <a:t>日で終わらせることが出来ます。</a:t>
            </a:r>
            <a:endParaRPr kumimoji="1" lang="en-US" altLang="ja-JP" sz="1600" dirty="0">
              <a:solidFill>
                <a:srgbClr val="FF0000"/>
              </a:solidFill>
              <a:latin typeface="HGSｺﾞｼｯｸE" panose="020B0900000000000000" pitchFamily="50" charset="-128"/>
              <a:ea typeface="HGSｺﾞｼｯｸE" panose="020B0900000000000000" pitchFamily="50" charset="-128"/>
            </a:endParaRPr>
          </a:p>
        </p:txBody>
      </p:sp>
      <p:sp>
        <p:nvSpPr>
          <p:cNvPr id="36" name="コンテンツ プレースホルダー 2">
            <a:extLst>
              <a:ext uri="{FF2B5EF4-FFF2-40B4-BE49-F238E27FC236}">
                <a16:creationId xmlns:a16="http://schemas.microsoft.com/office/drawing/2014/main" id="{75E2D87C-8701-459A-BC6C-407D569ADAA1}"/>
              </a:ext>
            </a:extLst>
          </p:cNvPr>
          <p:cNvSpPr txBox="1">
            <a:spLocks/>
          </p:cNvSpPr>
          <p:nvPr/>
        </p:nvSpPr>
        <p:spPr>
          <a:xfrm>
            <a:off x="3817585" y="105934"/>
            <a:ext cx="3187490" cy="69102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lnSpc>
                <a:spcPct val="150000"/>
              </a:lnSpc>
              <a:buFont typeface="Wingdings 3" charset="2"/>
              <a:buNone/>
            </a:pPr>
            <a:r>
              <a:rPr lang="ja-JP" altLang="en-US" sz="2800" dirty="0">
                <a:latin typeface="HGSｺﾞｼｯｸE" panose="020B0900000000000000" pitchFamily="50" charset="-128"/>
                <a:ea typeface="HGSｺﾞｼｯｸE" panose="020B0900000000000000" pitchFamily="50" charset="-128"/>
              </a:rPr>
              <a:t>ソフトウェア開発</a:t>
            </a:r>
          </a:p>
        </p:txBody>
      </p:sp>
    </p:spTree>
    <p:extLst>
      <p:ext uri="{BB962C8B-B14F-4D97-AF65-F5344CB8AC3E}">
        <p14:creationId xmlns:p14="http://schemas.microsoft.com/office/powerpoint/2010/main" val="3449622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4CF8A1FD-4C35-4CD9-8BD4-4A2560139B6D}"/>
              </a:ext>
            </a:extLst>
          </p:cNvPr>
          <p:cNvSpPr/>
          <p:nvPr/>
        </p:nvSpPr>
        <p:spPr>
          <a:xfrm>
            <a:off x="546100" y="2063037"/>
            <a:ext cx="5350690" cy="418645"/>
          </a:xfrm>
          <a:prstGeom prst="rect">
            <a:avLst/>
          </a:prstGeom>
          <a:solidFill>
            <a:srgbClr val="FFFF00">
              <a:alpha val="2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DADBAF13-E98A-4A4D-A5C0-7E3FADB951FE}"/>
              </a:ext>
            </a:extLst>
          </p:cNvPr>
          <p:cNvSpPr/>
          <p:nvPr/>
        </p:nvSpPr>
        <p:spPr>
          <a:xfrm>
            <a:off x="1721858" y="401021"/>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8CA60E5-7FC6-4C8A-88EB-614CCFE72886}"/>
              </a:ext>
            </a:extLst>
          </p:cNvPr>
          <p:cNvSpPr/>
          <p:nvPr/>
        </p:nvSpPr>
        <p:spPr>
          <a:xfrm>
            <a:off x="1495962" y="542899"/>
            <a:ext cx="9959438" cy="128833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B4059D6-D24D-4835-92A4-E832D7DB5B7F}"/>
              </a:ext>
            </a:extLst>
          </p:cNvPr>
          <p:cNvSpPr/>
          <p:nvPr/>
        </p:nvSpPr>
        <p:spPr>
          <a:xfrm>
            <a:off x="1721858" y="401021"/>
            <a:ext cx="1618242"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650D2CD9-712F-4922-93C4-2AB92AD320AA}"/>
              </a:ext>
            </a:extLst>
          </p:cNvPr>
          <p:cNvSpPr txBox="1"/>
          <p:nvPr/>
        </p:nvSpPr>
        <p:spPr>
          <a:xfrm>
            <a:off x="1608910" y="767995"/>
            <a:ext cx="9846490" cy="92333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モデルをソフトウェア化したことで効率的な探査が実現し、</a:t>
            </a:r>
            <a:r>
              <a:rPr kumimoji="1" lang="en-US" altLang="ja-JP" dirty="0">
                <a:latin typeface="HGSｺﾞｼｯｸE" panose="020B0900000000000000" pitchFamily="50" charset="-128"/>
                <a:ea typeface="HGSｺﾞｼｯｸE" panose="020B0900000000000000" pitchFamily="50" charset="-128"/>
              </a:rPr>
              <a:t>2</a:t>
            </a:r>
            <a:r>
              <a:rPr kumimoji="1" lang="ja-JP" altLang="en-US" dirty="0">
                <a:latin typeface="HGSｺﾞｼｯｸE" panose="020B0900000000000000" pitchFamily="50" charset="-128"/>
                <a:ea typeface="HGSｺﾞｼｯｸE" panose="020B0900000000000000" pitchFamily="50" charset="-128"/>
              </a:rPr>
              <a:t>つの事実が明らかになりました。</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solidFill>
                  <a:srgbClr val="FF0000"/>
                </a:solidFill>
                <a:latin typeface="HGSｺﾞｼｯｸE" panose="020B0900000000000000" pitchFamily="50" charset="-128"/>
                <a:ea typeface="HGSｺﾞｼｯｸE" panose="020B0900000000000000" pitchFamily="50" charset="-128"/>
              </a:rPr>
              <a:t>①領域を狭くすることで絶滅が発生しやすくなる</a:t>
            </a:r>
            <a:endParaRPr kumimoji="1" lang="en-US" altLang="ja-JP" dirty="0">
              <a:solidFill>
                <a:srgbClr val="FF0000"/>
              </a:solidFill>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②モデルの理論限界の存在を初めて確認し、出現しないはずの条件でパターンが形成される</a:t>
            </a: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結果</a:t>
            </a:r>
          </a:p>
        </p:txBody>
      </p:sp>
      <p:sp>
        <p:nvSpPr>
          <p:cNvPr id="10" name="コンテンツ プレースホルダー 2">
            <a:extLst>
              <a:ext uri="{FF2B5EF4-FFF2-40B4-BE49-F238E27FC236}">
                <a16:creationId xmlns:a16="http://schemas.microsoft.com/office/drawing/2014/main" id="{178A9159-C95F-4632-8511-98362931D96F}"/>
              </a:ext>
            </a:extLst>
          </p:cNvPr>
          <p:cNvSpPr>
            <a:spLocks noGrp="1"/>
          </p:cNvSpPr>
          <p:nvPr>
            <p:ph idx="1"/>
          </p:nvPr>
        </p:nvSpPr>
        <p:spPr>
          <a:xfrm>
            <a:off x="1791310" y="321769"/>
            <a:ext cx="1548790" cy="435346"/>
          </a:xfrm>
        </p:spPr>
        <p:txBody>
          <a:bodyPr>
            <a:normAutofit fontScale="85000" lnSpcReduction="20000"/>
          </a:bodyPr>
          <a:lstStyle/>
          <a:p>
            <a:pPr>
              <a:lnSpc>
                <a:spcPct val="150000"/>
              </a:lnSpc>
            </a:pPr>
            <a:r>
              <a:rPr kumimoji="1" lang="ja-JP" altLang="en-US" sz="2400" dirty="0">
                <a:latin typeface="HGSｺﾞｼｯｸE" panose="020B0900000000000000" pitchFamily="50" charset="-128"/>
                <a:ea typeface="HGSｺﾞｼｯｸE" panose="020B0900000000000000" pitchFamily="50" charset="-128"/>
              </a:rPr>
              <a:t>研究成果</a:t>
            </a:r>
          </a:p>
        </p:txBody>
      </p:sp>
      <p:sp>
        <p:nvSpPr>
          <p:cNvPr id="11" name="テキスト ボックス 10">
            <a:extLst>
              <a:ext uri="{FF2B5EF4-FFF2-40B4-BE49-F238E27FC236}">
                <a16:creationId xmlns:a16="http://schemas.microsoft.com/office/drawing/2014/main" id="{C2BFF88C-5D1B-48FD-8543-6BABB852054A}"/>
              </a:ext>
            </a:extLst>
          </p:cNvPr>
          <p:cNvSpPr txBox="1"/>
          <p:nvPr/>
        </p:nvSpPr>
        <p:spPr>
          <a:xfrm>
            <a:off x="555545" y="2056332"/>
            <a:ext cx="5350690"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①領域を狭くすることで絶滅が発生しやすくなる</a:t>
            </a:r>
            <a:endParaRPr kumimoji="1" lang="en-US" altLang="ja-JP" dirty="0">
              <a:latin typeface="HGSｺﾞｼｯｸE" panose="020B0900000000000000" pitchFamily="50" charset="-128"/>
              <a:ea typeface="HGSｺﾞｼｯｸE" panose="020B0900000000000000" pitchFamily="50" charset="-128"/>
            </a:endParaRPr>
          </a:p>
        </p:txBody>
      </p:sp>
      <p:sp>
        <p:nvSpPr>
          <p:cNvPr id="18" name="テキスト ボックス 17">
            <a:extLst>
              <a:ext uri="{FF2B5EF4-FFF2-40B4-BE49-F238E27FC236}">
                <a16:creationId xmlns:a16="http://schemas.microsoft.com/office/drawing/2014/main" id="{7C657CFF-AABA-4F52-9F10-48217517B79C}"/>
              </a:ext>
            </a:extLst>
          </p:cNvPr>
          <p:cNvSpPr txBox="1"/>
          <p:nvPr/>
        </p:nvSpPr>
        <p:spPr>
          <a:xfrm>
            <a:off x="546100" y="2554405"/>
            <a:ext cx="7505700" cy="4247317"/>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パラメーターの組み合わせは膨大ですが並行して調査が可能になった為、</a:t>
            </a:r>
            <a:r>
              <a:rPr kumimoji="1" lang="en-US" altLang="ja-JP" dirty="0">
                <a:latin typeface="HGSｺﾞｼｯｸE" panose="020B0900000000000000" pitchFamily="50" charset="-128"/>
                <a:ea typeface="HGSｺﾞｼｯｸE" panose="020B0900000000000000" pitchFamily="50" charset="-128"/>
              </a:rPr>
              <a:t>Predator</a:t>
            </a:r>
            <a:r>
              <a:rPr kumimoji="1" lang="ja-JP" altLang="en-US" dirty="0">
                <a:latin typeface="HGSｺﾞｼｯｸE" panose="020B0900000000000000" pitchFamily="50" charset="-128"/>
                <a:ea typeface="HGSｺﾞｼｯｸE" panose="020B0900000000000000" pitchFamily="50" charset="-128"/>
              </a:rPr>
              <a:t>の再生産時間と飢餓時間の</a:t>
            </a:r>
            <a:r>
              <a:rPr kumimoji="1" lang="en-US" altLang="ja-JP" dirty="0">
                <a:solidFill>
                  <a:srgbClr val="FF0000"/>
                </a:solidFill>
                <a:latin typeface="HGSｺﾞｼｯｸE" panose="020B0900000000000000" pitchFamily="50" charset="-128"/>
                <a:ea typeface="HGSｺﾞｼｯｸE" panose="020B0900000000000000" pitchFamily="50" charset="-128"/>
              </a:rPr>
              <a:t>2</a:t>
            </a:r>
            <a:r>
              <a:rPr kumimoji="1" lang="ja-JP" altLang="en-US" dirty="0">
                <a:solidFill>
                  <a:srgbClr val="FF0000"/>
                </a:solidFill>
                <a:latin typeface="HGSｺﾞｼｯｸE" panose="020B0900000000000000" pitchFamily="50" charset="-128"/>
                <a:ea typeface="HGSｺﾞｼｯｸE" panose="020B0900000000000000" pitchFamily="50" charset="-128"/>
              </a:rPr>
              <a:t>変数を対象とした相図を作成するアプローチ</a:t>
            </a:r>
            <a:r>
              <a:rPr kumimoji="1" lang="ja-JP" altLang="en-US" dirty="0">
                <a:latin typeface="HGSｺﾞｼｯｸE" panose="020B0900000000000000" pitchFamily="50" charset="-128"/>
                <a:ea typeface="HGSｺﾞｼｯｸE" panose="020B0900000000000000" pitchFamily="50" charset="-128"/>
              </a:rPr>
              <a:t>が現実的になりました。</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領域面積が広い場合、</a:t>
            </a:r>
            <a:r>
              <a:rPr kumimoji="1" lang="en-US" altLang="ja-JP" dirty="0">
                <a:latin typeface="HGSｺﾞｼｯｸE" panose="020B0900000000000000" pitchFamily="50" charset="-128"/>
                <a:ea typeface="HGSｺﾞｼｯｸE" panose="020B0900000000000000" pitchFamily="50" charset="-128"/>
              </a:rPr>
              <a:t>Predator</a:t>
            </a:r>
            <a:r>
              <a:rPr kumimoji="1" lang="ja-JP" altLang="en-US" dirty="0">
                <a:latin typeface="HGSｺﾞｼｯｸE" panose="020B0900000000000000" pitchFamily="50" charset="-128"/>
                <a:ea typeface="HGSｺﾞｼｯｸE" panose="020B0900000000000000" pitchFamily="50" charset="-128"/>
              </a:rPr>
              <a:t>のライフサイクルが速い条件下では</a:t>
            </a:r>
            <a:r>
              <a:rPr kumimoji="1" lang="en-US" altLang="ja-JP" dirty="0">
                <a:latin typeface="HGSｺﾞｼｯｸE" panose="020B0900000000000000" pitchFamily="50" charset="-128"/>
                <a:ea typeface="HGSｺﾞｼｯｸE" panose="020B0900000000000000" pitchFamily="50" charset="-128"/>
              </a:rPr>
              <a:t>Predator</a:t>
            </a:r>
            <a:r>
              <a:rPr kumimoji="1" lang="ja-JP" altLang="en-US" dirty="0">
                <a:latin typeface="HGSｺﾞｼｯｸE" panose="020B0900000000000000" pitchFamily="50" charset="-128"/>
                <a:ea typeface="HGSｺﾞｼｯｸE" panose="020B0900000000000000" pitchFamily="50" charset="-128"/>
              </a:rPr>
              <a:t>の絶滅または、右図の様な</a:t>
            </a:r>
            <a:r>
              <a:rPr kumimoji="1" lang="en-US" altLang="ja-JP" dirty="0">
                <a:latin typeface="HGSｺﾞｼｯｸE" panose="020B0900000000000000" pitchFamily="50" charset="-128"/>
                <a:ea typeface="HGSｺﾞｼｯｸE" panose="020B0900000000000000" pitchFamily="50" charset="-128"/>
              </a:rPr>
              <a:t>2</a:t>
            </a:r>
            <a:r>
              <a:rPr kumimoji="1" lang="ja-JP" altLang="en-US" dirty="0">
                <a:latin typeface="HGSｺﾞｼｯｸE" panose="020B0900000000000000" pitchFamily="50" charset="-128"/>
                <a:ea typeface="HGSｺﾞｼｯｸE" panose="020B0900000000000000" pitchFamily="50" charset="-128"/>
              </a:rPr>
              <a:t>種が共存して複雑なダイナミクスを描くスパイラルパターンを形成します。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一方で領域面積が狭い場合、</a:t>
            </a:r>
            <a:r>
              <a:rPr kumimoji="1" lang="en-US" altLang="ja-JP" dirty="0">
                <a:latin typeface="HGSｺﾞｼｯｸE" panose="020B0900000000000000" pitchFamily="50" charset="-128"/>
                <a:ea typeface="HGSｺﾞｼｯｸE" panose="020B0900000000000000" pitchFamily="50" charset="-128"/>
              </a:rPr>
              <a:t>Predator</a:t>
            </a:r>
            <a:r>
              <a:rPr kumimoji="1" lang="ja-JP" altLang="en-US" dirty="0">
                <a:latin typeface="HGSｺﾞｼｯｸE" panose="020B0900000000000000" pitchFamily="50" charset="-128"/>
                <a:ea typeface="HGSｺﾞｼｯｸE" panose="020B0900000000000000" pitchFamily="50" charset="-128"/>
              </a:rPr>
              <a:t>のライフサイクルが速いとき</a:t>
            </a:r>
            <a:r>
              <a:rPr kumimoji="1" lang="en-US" altLang="ja-JP" dirty="0">
                <a:latin typeface="HGSｺﾞｼｯｸE" panose="020B0900000000000000" pitchFamily="50" charset="-128"/>
                <a:ea typeface="HGSｺﾞｼｯｸE" panose="020B0900000000000000" pitchFamily="50" charset="-128"/>
              </a:rPr>
              <a:t>Predator</a:t>
            </a:r>
            <a:r>
              <a:rPr kumimoji="1" lang="ja-JP" altLang="en-US" dirty="0">
                <a:latin typeface="HGSｺﾞｼｯｸE" panose="020B0900000000000000" pitchFamily="50" charset="-128"/>
                <a:ea typeface="HGSｺﾞｼｯｸE" panose="020B0900000000000000" pitchFamily="50" charset="-128"/>
              </a:rPr>
              <a:t>が捕食し尽くすことで淘汰が発生しやすくなり、スパイラルパターンは出現しません。</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これらの結果は、研究の当初に設けた</a:t>
            </a:r>
            <a:r>
              <a:rPr kumimoji="1" lang="ja-JP" altLang="en-US" dirty="0">
                <a:solidFill>
                  <a:srgbClr val="FF0000"/>
                </a:solidFill>
                <a:latin typeface="HGSｺﾞｼｯｸE" panose="020B0900000000000000" pitchFamily="50" charset="-128"/>
                <a:ea typeface="HGSｺﾞｼｯｸE" panose="020B0900000000000000" pitchFamily="50" charset="-128"/>
              </a:rPr>
              <a:t>「大量発生直後の大量減耗期が絶滅のきっかけになり得る」という仮説が数理モデルで確認された</a:t>
            </a:r>
            <a:r>
              <a:rPr kumimoji="1" lang="ja-JP" altLang="en-US" dirty="0">
                <a:latin typeface="HGSｺﾞｼｯｸE" panose="020B0900000000000000" pitchFamily="50" charset="-128"/>
                <a:ea typeface="HGSｺﾞｼｯｸE" panose="020B0900000000000000" pitchFamily="50" charset="-128"/>
              </a:rPr>
              <a:t>ことを示しています。</a:t>
            </a:r>
            <a:endParaRPr kumimoji="1" lang="en-US" altLang="ja-JP" dirty="0">
              <a:latin typeface="HGSｺﾞｼｯｸE" panose="020B0900000000000000" pitchFamily="50" charset="-128"/>
              <a:ea typeface="HGSｺﾞｼｯｸE" panose="020B0900000000000000" pitchFamily="50" charset="-128"/>
            </a:endParaRPr>
          </a:p>
        </p:txBody>
      </p:sp>
      <p:pic>
        <p:nvPicPr>
          <p:cNvPr id="20" name="図 19">
            <a:extLst>
              <a:ext uri="{FF2B5EF4-FFF2-40B4-BE49-F238E27FC236}">
                <a16:creationId xmlns:a16="http://schemas.microsoft.com/office/drawing/2014/main" id="{6963E7AB-B143-49C8-A898-5B1D8C63E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458" y="2554405"/>
            <a:ext cx="3485142" cy="3485142"/>
          </a:xfrm>
          <a:prstGeom prst="rect">
            <a:avLst/>
          </a:prstGeom>
        </p:spPr>
      </p:pic>
    </p:spTree>
    <p:extLst>
      <p:ext uri="{BB962C8B-B14F-4D97-AF65-F5344CB8AC3E}">
        <p14:creationId xmlns:p14="http://schemas.microsoft.com/office/powerpoint/2010/main" val="2911169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四角形: 角を丸くする 30">
            <a:extLst>
              <a:ext uri="{FF2B5EF4-FFF2-40B4-BE49-F238E27FC236}">
                <a16:creationId xmlns:a16="http://schemas.microsoft.com/office/drawing/2014/main" id="{DE500F44-C77E-4B3B-82CD-A9D683799C9F}"/>
              </a:ext>
            </a:extLst>
          </p:cNvPr>
          <p:cNvSpPr/>
          <p:nvPr/>
        </p:nvSpPr>
        <p:spPr>
          <a:xfrm>
            <a:off x="696189" y="5791695"/>
            <a:ext cx="10525580" cy="688860"/>
          </a:xfrm>
          <a:prstGeom prst="roundRect">
            <a:avLst/>
          </a:prstGeom>
          <a:solidFill>
            <a:schemeClr val="accent3">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吹き出し: 角を丸めた四角形 28">
            <a:extLst>
              <a:ext uri="{FF2B5EF4-FFF2-40B4-BE49-F238E27FC236}">
                <a16:creationId xmlns:a16="http://schemas.microsoft.com/office/drawing/2014/main" id="{47A1EA7C-32FB-45BF-B053-531714B7205F}"/>
              </a:ext>
            </a:extLst>
          </p:cNvPr>
          <p:cNvSpPr/>
          <p:nvPr/>
        </p:nvSpPr>
        <p:spPr>
          <a:xfrm>
            <a:off x="10895652" y="649802"/>
            <a:ext cx="802019" cy="418646"/>
          </a:xfrm>
          <a:prstGeom prst="wedgeRoundRectCallout">
            <a:avLst>
              <a:gd name="adj1" fmla="val -57970"/>
              <a:gd name="adj2" fmla="val 20032"/>
              <a:gd name="adj3" fmla="val 1666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吹き出し: 角を丸めた四角形 27">
            <a:extLst>
              <a:ext uri="{FF2B5EF4-FFF2-40B4-BE49-F238E27FC236}">
                <a16:creationId xmlns:a16="http://schemas.microsoft.com/office/drawing/2014/main" id="{3FBA1D5C-072C-4B05-9128-2F2DE6A59ECE}"/>
              </a:ext>
            </a:extLst>
          </p:cNvPr>
          <p:cNvSpPr/>
          <p:nvPr/>
        </p:nvSpPr>
        <p:spPr>
          <a:xfrm>
            <a:off x="5542179" y="844145"/>
            <a:ext cx="1765845" cy="543728"/>
          </a:xfrm>
          <a:prstGeom prst="wedgeRoundRectCallout">
            <a:avLst>
              <a:gd name="adj1" fmla="val -57970"/>
              <a:gd name="adj2" fmla="val 20032"/>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3147E25C-3094-4416-83DE-0866338B68A1}"/>
              </a:ext>
            </a:extLst>
          </p:cNvPr>
          <p:cNvSpPr/>
          <p:nvPr/>
        </p:nvSpPr>
        <p:spPr>
          <a:xfrm>
            <a:off x="2939422" y="233299"/>
            <a:ext cx="5350690" cy="418645"/>
          </a:xfrm>
          <a:prstGeom prst="rect">
            <a:avLst/>
          </a:prstGeom>
          <a:solidFill>
            <a:srgbClr val="FFFF00">
              <a:alpha val="2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0F546DBE-9A82-46D0-8866-6CA48223145E}"/>
              </a:ext>
            </a:extLst>
          </p:cNvPr>
          <p:cNvPicPr>
            <a:picLocks noChangeAspect="1"/>
          </p:cNvPicPr>
          <p:nvPr/>
        </p:nvPicPr>
        <p:blipFill>
          <a:blip r:embed="rId3"/>
          <a:stretch>
            <a:fillRect/>
          </a:stretch>
        </p:blipFill>
        <p:spPr>
          <a:xfrm rot="16200000">
            <a:off x="1097289" y="745017"/>
            <a:ext cx="3996578" cy="5532105"/>
          </a:xfrm>
          <a:prstGeom prst="rect">
            <a:avLst/>
          </a:prstGeom>
        </p:spPr>
      </p:pic>
      <p:sp>
        <p:nvSpPr>
          <p:cNvPr id="14" name="テキスト ボックス 13">
            <a:extLst>
              <a:ext uri="{FF2B5EF4-FFF2-40B4-BE49-F238E27FC236}">
                <a16:creationId xmlns:a16="http://schemas.microsoft.com/office/drawing/2014/main" id="{2D251A7F-4011-41EF-B315-514B37348F89}"/>
              </a:ext>
            </a:extLst>
          </p:cNvPr>
          <p:cNvSpPr txBox="1"/>
          <p:nvPr/>
        </p:nvSpPr>
        <p:spPr>
          <a:xfrm>
            <a:off x="2498944" y="1182699"/>
            <a:ext cx="1232468" cy="369332"/>
          </a:xfrm>
          <a:prstGeom prst="rect">
            <a:avLst/>
          </a:prstGeom>
          <a:noFill/>
        </p:spPr>
        <p:txBody>
          <a:bodyPr wrap="square" rtlCol="0">
            <a:spAutoFit/>
          </a:bodyPr>
          <a:lstStyle/>
          <a:p>
            <a:r>
              <a:rPr kumimoji="1" lang="en-US" altLang="ja-JP" dirty="0"/>
              <a:t>500×500</a:t>
            </a:r>
            <a:endParaRPr kumimoji="1" lang="ja-JP" altLang="en-US" dirty="0"/>
          </a:p>
        </p:txBody>
      </p:sp>
      <p:pic>
        <p:nvPicPr>
          <p:cNvPr id="16" name="図 15">
            <a:extLst>
              <a:ext uri="{FF2B5EF4-FFF2-40B4-BE49-F238E27FC236}">
                <a16:creationId xmlns:a16="http://schemas.microsoft.com/office/drawing/2014/main" id="{FFF249C4-E87E-47EB-B02C-AB598F94E6FA}"/>
              </a:ext>
            </a:extLst>
          </p:cNvPr>
          <p:cNvPicPr>
            <a:picLocks noChangeAspect="1"/>
          </p:cNvPicPr>
          <p:nvPr/>
        </p:nvPicPr>
        <p:blipFill>
          <a:blip r:embed="rId4"/>
          <a:stretch>
            <a:fillRect/>
          </a:stretch>
        </p:blipFill>
        <p:spPr>
          <a:xfrm rot="16200000">
            <a:off x="6651439" y="727830"/>
            <a:ext cx="3952489" cy="5532104"/>
          </a:xfrm>
          <a:prstGeom prst="rect">
            <a:avLst/>
          </a:prstGeom>
        </p:spPr>
      </p:pic>
      <p:sp>
        <p:nvSpPr>
          <p:cNvPr id="17" name="テキスト ボックス 16">
            <a:extLst>
              <a:ext uri="{FF2B5EF4-FFF2-40B4-BE49-F238E27FC236}">
                <a16:creationId xmlns:a16="http://schemas.microsoft.com/office/drawing/2014/main" id="{81C8DDCF-5373-46BC-B6B8-C4C4CA1DD317}"/>
              </a:ext>
            </a:extLst>
          </p:cNvPr>
          <p:cNvSpPr txBox="1"/>
          <p:nvPr/>
        </p:nvSpPr>
        <p:spPr>
          <a:xfrm>
            <a:off x="8513383" y="1169073"/>
            <a:ext cx="951646" cy="369332"/>
          </a:xfrm>
          <a:prstGeom prst="rect">
            <a:avLst/>
          </a:prstGeom>
          <a:noFill/>
        </p:spPr>
        <p:txBody>
          <a:bodyPr wrap="square" rtlCol="0">
            <a:spAutoFit/>
          </a:bodyPr>
          <a:lstStyle/>
          <a:p>
            <a:r>
              <a:rPr kumimoji="1" lang="en-US" altLang="ja-JP" dirty="0"/>
              <a:t>50×50</a:t>
            </a:r>
            <a:endParaRPr kumimoji="1" lang="ja-JP" altLang="en-US" dirty="0"/>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結果</a:t>
            </a:r>
          </a:p>
        </p:txBody>
      </p:sp>
      <p:sp>
        <p:nvSpPr>
          <p:cNvPr id="11" name="テキスト ボックス 10">
            <a:extLst>
              <a:ext uri="{FF2B5EF4-FFF2-40B4-BE49-F238E27FC236}">
                <a16:creationId xmlns:a16="http://schemas.microsoft.com/office/drawing/2014/main" id="{C2BFF88C-5D1B-48FD-8543-6BABB852054A}"/>
              </a:ext>
            </a:extLst>
          </p:cNvPr>
          <p:cNvSpPr txBox="1"/>
          <p:nvPr/>
        </p:nvSpPr>
        <p:spPr>
          <a:xfrm>
            <a:off x="2939422" y="283195"/>
            <a:ext cx="5350690"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①領域を狭くすることで絶滅が発生しやすくなる</a:t>
            </a:r>
            <a:endParaRPr kumimoji="1" lang="en-US" altLang="ja-JP" dirty="0">
              <a:latin typeface="HGSｺﾞｼｯｸE" panose="020B0900000000000000" pitchFamily="50" charset="-128"/>
              <a:ea typeface="HGSｺﾞｼｯｸE" panose="020B0900000000000000" pitchFamily="50" charset="-128"/>
            </a:endParaRPr>
          </a:p>
        </p:txBody>
      </p:sp>
      <p:sp>
        <p:nvSpPr>
          <p:cNvPr id="19" name="テキスト ボックス 18">
            <a:extLst>
              <a:ext uri="{FF2B5EF4-FFF2-40B4-BE49-F238E27FC236}">
                <a16:creationId xmlns:a16="http://schemas.microsoft.com/office/drawing/2014/main" id="{92936C8B-4A7E-4EE2-A151-44CDC6A80B3D}"/>
              </a:ext>
            </a:extLst>
          </p:cNvPr>
          <p:cNvSpPr txBox="1"/>
          <p:nvPr/>
        </p:nvSpPr>
        <p:spPr>
          <a:xfrm>
            <a:off x="797555" y="5921459"/>
            <a:ext cx="10201967"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相図から領域面積が狭まると安定領域が小さくなり、淘汰領域が広がっていることが分かります。</a:t>
            </a:r>
            <a:endParaRPr kumimoji="1" lang="en-US" altLang="ja-JP" dirty="0">
              <a:latin typeface="HGSｺﾞｼｯｸE" panose="020B0900000000000000" pitchFamily="50" charset="-128"/>
              <a:ea typeface="HGSｺﾞｼｯｸE" panose="020B0900000000000000" pitchFamily="50" charset="-128"/>
            </a:endParaRPr>
          </a:p>
        </p:txBody>
      </p:sp>
      <p:sp>
        <p:nvSpPr>
          <p:cNvPr id="21" name="楕円 20">
            <a:extLst>
              <a:ext uri="{FF2B5EF4-FFF2-40B4-BE49-F238E27FC236}">
                <a16:creationId xmlns:a16="http://schemas.microsoft.com/office/drawing/2014/main" id="{A92C6F6E-AD64-4EFD-9EFA-1D27688E3A55}"/>
              </a:ext>
            </a:extLst>
          </p:cNvPr>
          <p:cNvSpPr/>
          <p:nvPr/>
        </p:nvSpPr>
        <p:spPr>
          <a:xfrm rot="19379436">
            <a:off x="1903962" y="2240980"/>
            <a:ext cx="3238098" cy="491755"/>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05B403BE-10F7-44F3-9113-BE609C96217D}"/>
              </a:ext>
            </a:extLst>
          </p:cNvPr>
          <p:cNvSpPr/>
          <p:nvPr/>
        </p:nvSpPr>
        <p:spPr>
          <a:xfrm rot="19578029">
            <a:off x="8053288" y="1903299"/>
            <a:ext cx="3238098" cy="72976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7C2071D0-FBBD-4BA7-BC58-DE576FC818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62558">
            <a:off x="4504004" y="1044090"/>
            <a:ext cx="812374" cy="1213603"/>
          </a:xfrm>
          <a:prstGeom prst="rect">
            <a:avLst/>
          </a:prstGeom>
        </p:spPr>
      </p:pic>
      <p:sp>
        <p:nvSpPr>
          <p:cNvPr id="25" name="テキスト ボックス 24">
            <a:extLst>
              <a:ext uri="{FF2B5EF4-FFF2-40B4-BE49-F238E27FC236}">
                <a16:creationId xmlns:a16="http://schemas.microsoft.com/office/drawing/2014/main" id="{7DB01E90-76CF-4BB4-8FA0-5E94B827A54F}"/>
              </a:ext>
            </a:extLst>
          </p:cNvPr>
          <p:cNvSpPr txBox="1"/>
          <p:nvPr/>
        </p:nvSpPr>
        <p:spPr>
          <a:xfrm>
            <a:off x="5542179" y="844145"/>
            <a:ext cx="1682982" cy="523220"/>
          </a:xfrm>
          <a:prstGeom prst="rect">
            <a:avLst/>
          </a:prstGeom>
          <a:noFill/>
        </p:spPr>
        <p:txBody>
          <a:bodyPr wrap="square" rtlCol="0">
            <a:spAutoFit/>
          </a:bodyPr>
          <a:lstStyle/>
          <a:p>
            <a:r>
              <a:rPr kumimoji="1" lang="ja-JP" altLang="en-US" sz="1400" dirty="0">
                <a:latin typeface="HGSｺﾞｼｯｸE" panose="020B0900000000000000" pitchFamily="50" charset="-128"/>
                <a:ea typeface="HGSｺﾞｼｯｸE" panose="020B0900000000000000" pitchFamily="50" charset="-128"/>
              </a:rPr>
              <a:t>スパイラルまたは</a:t>
            </a:r>
            <a:r>
              <a:rPr kumimoji="1" lang="en-US" altLang="ja-JP" sz="1400" dirty="0">
                <a:latin typeface="HGSｺﾞｼｯｸE" panose="020B0900000000000000" pitchFamily="50" charset="-128"/>
                <a:ea typeface="HGSｺﾞｼｯｸE" panose="020B0900000000000000" pitchFamily="50" charset="-128"/>
              </a:rPr>
              <a:t>Prey</a:t>
            </a:r>
            <a:r>
              <a:rPr kumimoji="1" lang="ja-JP" altLang="en-US" sz="1400" dirty="0">
                <a:latin typeface="HGSｺﾞｼｯｸE" panose="020B0900000000000000" pitchFamily="50" charset="-128"/>
                <a:ea typeface="HGSｺﾞｼｯｸE" panose="020B0900000000000000" pitchFamily="50" charset="-128"/>
              </a:rPr>
              <a:t>生存</a:t>
            </a:r>
            <a:endParaRPr kumimoji="1" lang="en-US" altLang="ja-JP" sz="1400" dirty="0">
              <a:latin typeface="HGSｺﾞｼｯｸE" panose="020B0900000000000000" pitchFamily="50" charset="-128"/>
              <a:ea typeface="HGSｺﾞｼｯｸE" panose="020B0900000000000000" pitchFamily="50" charset="-128"/>
            </a:endParaRPr>
          </a:p>
        </p:txBody>
      </p:sp>
      <p:pic>
        <p:nvPicPr>
          <p:cNvPr id="26" name="図 25">
            <a:extLst>
              <a:ext uri="{FF2B5EF4-FFF2-40B4-BE49-F238E27FC236}">
                <a16:creationId xmlns:a16="http://schemas.microsoft.com/office/drawing/2014/main" id="{47E76151-19C5-4685-9713-90605AEFB3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62558">
            <a:off x="10023709" y="825536"/>
            <a:ext cx="735752" cy="1305738"/>
          </a:xfrm>
          <a:prstGeom prst="rect">
            <a:avLst/>
          </a:prstGeom>
        </p:spPr>
      </p:pic>
      <p:sp>
        <p:nvSpPr>
          <p:cNvPr id="27" name="テキスト ボックス 26">
            <a:extLst>
              <a:ext uri="{FF2B5EF4-FFF2-40B4-BE49-F238E27FC236}">
                <a16:creationId xmlns:a16="http://schemas.microsoft.com/office/drawing/2014/main" id="{654D08B4-0CB5-4223-9DAA-7B6FF2780C46}"/>
              </a:ext>
            </a:extLst>
          </p:cNvPr>
          <p:cNvSpPr txBox="1"/>
          <p:nvPr/>
        </p:nvSpPr>
        <p:spPr>
          <a:xfrm>
            <a:off x="10999522" y="704165"/>
            <a:ext cx="698149" cy="307777"/>
          </a:xfrm>
          <a:prstGeom prst="rect">
            <a:avLst/>
          </a:prstGeom>
          <a:noFill/>
        </p:spPr>
        <p:txBody>
          <a:bodyPr wrap="square" rtlCol="0">
            <a:spAutoFit/>
          </a:bodyPr>
          <a:lstStyle/>
          <a:p>
            <a:r>
              <a:rPr kumimoji="1" lang="ja-JP" altLang="en-US" sz="1400" dirty="0">
                <a:latin typeface="HGSｺﾞｼｯｸE" panose="020B0900000000000000" pitchFamily="50" charset="-128"/>
                <a:ea typeface="HGSｺﾞｼｯｸE" panose="020B0900000000000000" pitchFamily="50" charset="-128"/>
              </a:rPr>
              <a:t>死滅</a:t>
            </a:r>
            <a:endParaRPr kumimoji="1" lang="en-US" altLang="ja-JP" sz="1400" dirty="0">
              <a:latin typeface="HGSｺﾞｼｯｸE" panose="020B0900000000000000" pitchFamily="50" charset="-128"/>
              <a:ea typeface="HGSｺﾞｼｯｸE" panose="020B0900000000000000" pitchFamily="50" charset="-128"/>
            </a:endParaRPr>
          </a:p>
        </p:txBody>
      </p:sp>
      <p:sp>
        <p:nvSpPr>
          <p:cNvPr id="24" name="楕円 23">
            <a:extLst>
              <a:ext uri="{FF2B5EF4-FFF2-40B4-BE49-F238E27FC236}">
                <a16:creationId xmlns:a16="http://schemas.microsoft.com/office/drawing/2014/main" id="{CE4378B0-3E25-42F3-8BE5-534BF0A9795E}"/>
              </a:ext>
            </a:extLst>
          </p:cNvPr>
          <p:cNvSpPr/>
          <p:nvPr/>
        </p:nvSpPr>
        <p:spPr>
          <a:xfrm>
            <a:off x="6300286" y="5246255"/>
            <a:ext cx="784005" cy="24348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E1F1480F-81ED-455D-A104-65E854CE8260}"/>
              </a:ext>
            </a:extLst>
          </p:cNvPr>
          <p:cNvSpPr/>
          <p:nvPr/>
        </p:nvSpPr>
        <p:spPr>
          <a:xfrm>
            <a:off x="1627413" y="5077920"/>
            <a:ext cx="784005" cy="24348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90569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1FE84683-5BEC-4B35-8D1D-387C12C024EA}"/>
              </a:ext>
            </a:extLst>
          </p:cNvPr>
          <p:cNvSpPr/>
          <p:nvPr/>
        </p:nvSpPr>
        <p:spPr>
          <a:xfrm>
            <a:off x="320685" y="2062606"/>
            <a:ext cx="1997642" cy="418645"/>
          </a:xfrm>
          <a:prstGeom prst="rect">
            <a:avLst/>
          </a:prstGeom>
          <a:solidFill>
            <a:srgbClr val="FFFF00">
              <a:alpha val="2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E5FCA480-EC5D-45F8-8BB5-BFFABB7F6505}"/>
              </a:ext>
            </a:extLst>
          </p:cNvPr>
          <p:cNvSpPr/>
          <p:nvPr/>
        </p:nvSpPr>
        <p:spPr>
          <a:xfrm>
            <a:off x="6315425" y="2056333"/>
            <a:ext cx="5698775" cy="4639682"/>
          </a:xfrm>
          <a:prstGeom prst="rect">
            <a:avLst/>
          </a:prstGeom>
          <a:solidFill>
            <a:schemeClr val="accent5">
              <a:lumMod val="20000"/>
              <a:lumOff val="8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DADBAF13-E98A-4A4D-A5C0-7E3FADB951FE}"/>
              </a:ext>
            </a:extLst>
          </p:cNvPr>
          <p:cNvSpPr/>
          <p:nvPr/>
        </p:nvSpPr>
        <p:spPr>
          <a:xfrm>
            <a:off x="1721858" y="401021"/>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8CA60E5-7FC6-4C8A-88EB-614CCFE72886}"/>
              </a:ext>
            </a:extLst>
          </p:cNvPr>
          <p:cNvSpPr/>
          <p:nvPr/>
        </p:nvSpPr>
        <p:spPr>
          <a:xfrm>
            <a:off x="1495962" y="542899"/>
            <a:ext cx="9959438" cy="128833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B4059D6-D24D-4835-92A4-E832D7DB5B7F}"/>
              </a:ext>
            </a:extLst>
          </p:cNvPr>
          <p:cNvSpPr/>
          <p:nvPr/>
        </p:nvSpPr>
        <p:spPr>
          <a:xfrm>
            <a:off x="1721858" y="401021"/>
            <a:ext cx="1618242"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650D2CD9-712F-4922-93C4-2AB92AD320AA}"/>
              </a:ext>
            </a:extLst>
          </p:cNvPr>
          <p:cNvSpPr txBox="1"/>
          <p:nvPr/>
        </p:nvSpPr>
        <p:spPr>
          <a:xfrm>
            <a:off x="1608910" y="767995"/>
            <a:ext cx="9846490" cy="92333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モデルをソフトウェア化したことで効率的な探査が実現し、</a:t>
            </a:r>
            <a:r>
              <a:rPr kumimoji="1" lang="en-US" altLang="ja-JP" dirty="0">
                <a:latin typeface="HGSｺﾞｼｯｸE" panose="020B0900000000000000" pitchFamily="50" charset="-128"/>
                <a:ea typeface="HGSｺﾞｼｯｸE" panose="020B0900000000000000" pitchFamily="50" charset="-128"/>
              </a:rPr>
              <a:t>2</a:t>
            </a:r>
            <a:r>
              <a:rPr kumimoji="1" lang="ja-JP" altLang="en-US" dirty="0">
                <a:latin typeface="HGSｺﾞｼｯｸE" panose="020B0900000000000000" pitchFamily="50" charset="-128"/>
                <a:ea typeface="HGSｺﾞｼｯｸE" panose="020B0900000000000000" pitchFamily="50" charset="-128"/>
              </a:rPr>
              <a:t>つの事実が明らかになりました。</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①領域を狭くすることで絶滅が発生しやすくなる</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solidFill>
                  <a:srgbClr val="FF0000"/>
                </a:solidFill>
                <a:latin typeface="HGSｺﾞｼｯｸE" panose="020B0900000000000000" pitchFamily="50" charset="-128"/>
                <a:ea typeface="HGSｺﾞｼｯｸE" panose="020B0900000000000000" pitchFamily="50" charset="-128"/>
              </a:rPr>
              <a:t>②モデルの理論限界の存在を初めて確認し、出現しないはずの条件でパターンが形成される</a:t>
            </a: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結果</a:t>
            </a:r>
          </a:p>
        </p:txBody>
      </p:sp>
      <p:sp>
        <p:nvSpPr>
          <p:cNvPr id="10" name="コンテンツ プレースホルダー 2">
            <a:extLst>
              <a:ext uri="{FF2B5EF4-FFF2-40B4-BE49-F238E27FC236}">
                <a16:creationId xmlns:a16="http://schemas.microsoft.com/office/drawing/2014/main" id="{178A9159-C95F-4632-8511-98362931D96F}"/>
              </a:ext>
            </a:extLst>
          </p:cNvPr>
          <p:cNvSpPr>
            <a:spLocks noGrp="1"/>
          </p:cNvSpPr>
          <p:nvPr>
            <p:ph idx="1"/>
          </p:nvPr>
        </p:nvSpPr>
        <p:spPr>
          <a:xfrm>
            <a:off x="1791310" y="321769"/>
            <a:ext cx="1548790" cy="435346"/>
          </a:xfrm>
        </p:spPr>
        <p:txBody>
          <a:bodyPr>
            <a:normAutofit fontScale="85000" lnSpcReduction="20000"/>
          </a:bodyPr>
          <a:lstStyle/>
          <a:p>
            <a:pPr>
              <a:lnSpc>
                <a:spcPct val="150000"/>
              </a:lnSpc>
            </a:pPr>
            <a:r>
              <a:rPr kumimoji="1" lang="ja-JP" altLang="en-US" sz="2400" dirty="0">
                <a:latin typeface="HGSｺﾞｼｯｸE" panose="020B0900000000000000" pitchFamily="50" charset="-128"/>
                <a:ea typeface="HGSｺﾞｼｯｸE" panose="020B0900000000000000" pitchFamily="50" charset="-128"/>
              </a:rPr>
              <a:t>研究成果</a:t>
            </a:r>
          </a:p>
        </p:txBody>
      </p:sp>
      <p:sp>
        <p:nvSpPr>
          <p:cNvPr id="11" name="テキスト ボックス 10">
            <a:extLst>
              <a:ext uri="{FF2B5EF4-FFF2-40B4-BE49-F238E27FC236}">
                <a16:creationId xmlns:a16="http://schemas.microsoft.com/office/drawing/2014/main" id="{C2BFF88C-5D1B-48FD-8543-6BABB852054A}"/>
              </a:ext>
            </a:extLst>
          </p:cNvPr>
          <p:cNvSpPr txBox="1"/>
          <p:nvPr/>
        </p:nvSpPr>
        <p:spPr>
          <a:xfrm>
            <a:off x="271055" y="2056332"/>
            <a:ext cx="2357845"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②理論限界の発見</a:t>
            </a:r>
            <a:endParaRPr kumimoji="1" lang="en-US" altLang="ja-JP" dirty="0">
              <a:latin typeface="HGSｺﾞｼｯｸE" panose="020B0900000000000000" pitchFamily="50" charset="-128"/>
              <a:ea typeface="HGSｺﾞｼｯｸE" panose="020B0900000000000000" pitchFamily="50" charset="-128"/>
            </a:endParaRPr>
          </a:p>
        </p:txBody>
      </p:sp>
      <p:pic>
        <p:nvPicPr>
          <p:cNvPr id="13" name="図 12">
            <a:extLst>
              <a:ext uri="{FF2B5EF4-FFF2-40B4-BE49-F238E27FC236}">
                <a16:creationId xmlns:a16="http://schemas.microsoft.com/office/drawing/2014/main" id="{145EE127-8516-4E44-845C-A0C901F04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058" y="2621162"/>
            <a:ext cx="2545342" cy="2545342"/>
          </a:xfrm>
          <a:prstGeom prst="rect">
            <a:avLst/>
          </a:prstGeom>
        </p:spPr>
      </p:pic>
      <p:pic>
        <p:nvPicPr>
          <p:cNvPr id="15" name="図 14">
            <a:extLst>
              <a:ext uri="{FF2B5EF4-FFF2-40B4-BE49-F238E27FC236}">
                <a16:creationId xmlns:a16="http://schemas.microsoft.com/office/drawing/2014/main" id="{0D1B916A-2DE6-48BA-8565-4D3BF012E0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8614" y="2621162"/>
            <a:ext cx="2545343" cy="2545343"/>
          </a:xfrm>
          <a:prstGeom prst="rect">
            <a:avLst/>
          </a:prstGeom>
        </p:spPr>
      </p:pic>
      <p:sp>
        <p:nvSpPr>
          <p:cNvPr id="19" name="テキスト ボックス 18">
            <a:extLst>
              <a:ext uri="{FF2B5EF4-FFF2-40B4-BE49-F238E27FC236}">
                <a16:creationId xmlns:a16="http://schemas.microsoft.com/office/drawing/2014/main" id="{442643B3-3E3F-433C-A52C-5C6447316911}"/>
              </a:ext>
            </a:extLst>
          </p:cNvPr>
          <p:cNvSpPr txBox="1"/>
          <p:nvPr/>
        </p:nvSpPr>
        <p:spPr>
          <a:xfrm>
            <a:off x="320685" y="5326277"/>
            <a:ext cx="2706087" cy="646331"/>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移動係数がどちらも</a:t>
            </a:r>
            <a:r>
              <a:rPr kumimoji="1" lang="en-US" altLang="ja-JP" dirty="0">
                <a:latin typeface="HGSｺﾞｼｯｸE" panose="020B0900000000000000" pitchFamily="50" charset="-128"/>
                <a:ea typeface="HGSｺﾞｼｯｸE" panose="020B0900000000000000" pitchFamily="50" charset="-128"/>
              </a:rPr>
              <a:t>5</a:t>
            </a:r>
          </a:p>
          <a:p>
            <a:r>
              <a:rPr kumimoji="1" lang="en-US" altLang="ja-JP" dirty="0">
                <a:latin typeface="HGSｺﾞｼｯｸE" panose="020B0900000000000000" pitchFamily="50" charset="-128"/>
                <a:ea typeface="HGSｺﾞｼｯｸE" panose="020B0900000000000000" pitchFamily="50" charset="-128"/>
              </a:rPr>
              <a:t>(10,000step</a:t>
            </a:r>
            <a:r>
              <a:rPr kumimoji="1" lang="ja-JP" altLang="en-US" dirty="0">
                <a:latin typeface="HGSｺﾞｼｯｸE" panose="020B0900000000000000" pitchFamily="50" charset="-128"/>
                <a:ea typeface="HGSｺﾞｼｯｸE" panose="020B0900000000000000" pitchFamily="50" charset="-128"/>
              </a:rPr>
              <a:t>目</a:t>
            </a:r>
            <a:r>
              <a:rPr kumimoji="1" lang="en-US" altLang="ja-JP" dirty="0">
                <a:latin typeface="HGSｺﾞｼｯｸE" panose="020B0900000000000000" pitchFamily="50" charset="-128"/>
                <a:ea typeface="HGSｺﾞｼｯｸE" panose="020B0900000000000000" pitchFamily="50" charset="-128"/>
              </a:rPr>
              <a:t>)</a:t>
            </a:r>
          </a:p>
        </p:txBody>
      </p:sp>
      <p:sp>
        <p:nvSpPr>
          <p:cNvPr id="21" name="テキスト ボックス 20">
            <a:extLst>
              <a:ext uri="{FF2B5EF4-FFF2-40B4-BE49-F238E27FC236}">
                <a16:creationId xmlns:a16="http://schemas.microsoft.com/office/drawing/2014/main" id="{B27F5970-EB81-4C64-9D7F-E8AD8034C59E}"/>
              </a:ext>
            </a:extLst>
          </p:cNvPr>
          <p:cNvSpPr txBox="1"/>
          <p:nvPr/>
        </p:nvSpPr>
        <p:spPr>
          <a:xfrm>
            <a:off x="3358241" y="5326277"/>
            <a:ext cx="2706087" cy="646331"/>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移動係数がどちらも</a:t>
            </a:r>
            <a:r>
              <a:rPr kumimoji="1" lang="en-US" altLang="ja-JP" dirty="0">
                <a:latin typeface="HGSｺﾞｼｯｸE" panose="020B0900000000000000" pitchFamily="50" charset="-128"/>
                <a:ea typeface="HGSｺﾞｼｯｸE" panose="020B0900000000000000" pitchFamily="50" charset="-128"/>
              </a:rPr>
              <a:t>5</a:t>
            </a:r>
          </a:p>
          <a:p>
            <a:r>
              <a:rPr kumimoji="1" lang="en-US" altLang="ja-JP" dirty="0">
                <a:latin typeface="HGSｺﾞｼｯｸE" panose="020B0900000000000000" pitchFamily="50" charset="-128"/>
                <a:ea typeface="HGSｺﾞｼｯｸE" panose="020B0900000000000000" pitchFamily="50" charset="-128"/>
              </a:rPr>
              <a:t>(40,000step</a:t>
            </a:r>
            <a:r>
              <a:rPr kumimoji="1" lang="ja-JP" altLang="en-US" dirty="0">
                <a:latin typeface="HGSｺﾞｼｯｸE" panose="020B0900000000000000" pitchFamily="50" charset="-128"/>
                <a:ea typeface="HGSｺﾞｼｯｸE" panose="020B0900000000000000" pitchFamily="50" charset="-128"/>
              </a:rPr>
              <a:t>目</a:t>
            </a:r>
            <a:r>
              <a:rPr kumimoji="1" lang="en-US" altLang="ja-JP" dirty="0">
                <a:latin typeface="HGSｺﾞｼｯｸE" panose="020B0900000000000000" pitchFamily="50" charset="-128"/>
                <a:ea typeface="HGSｺﾞｼｯｸE" panose="020B0900000000000000" pitchFamily="50" charset="-128"/>
              </a:rPr>
              <a:t>)</a:t>
            </a:r>
          </a:p>
        </p:txBody>
      </p:sp>
      <p:sp>
        <p:nvSpPr>
          <p:cNvPr id="22" name="テキスト ボックス 21">
            <a:extLst>
              <a:ext uri="{FF2B5EF4-FFF2-40B4-BE49-F238E27FC236}">
                <a16:creationId xmlns:a16="http://schemas.microsoft.com/office/drawing/2014/main" id="{E754EAD2-DFA4-4B3D-9451-90155DC06A46}"/>
              </a:ext>
            </a:extLst>
          </p:cNvPr>
          <p:cNvSpPr txBox="1"/>
          <p:nvPr/>
        </p:nvSpPr>
        <p:spPr>
          <a:xfrm>
            <a:off x="6362052" y="2131766"/>
            <a:ext cx="5605519" cy="4247317"/>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Turing</a:t>
            </a:r>
            <a:r>
              <a:rPr kumimoji="1" lang="ja-JP" altLang="en-US" dirty="0">
                <a:latin typeface="HGSｺﾞｼｯｸE" panose="020B0900000000000000" pitchFamily="50" charset="-128"/>
                <a:ea typeface="HGSｺﾞｼｯｸE" panose="020B0900000000000000" pitchFamily="50" charset="-128"/>
              </a:rPr>
              <a:t>の考えに基づくと、</a:t>
            </a:r>
            <a:r>
              <a:rPr kumimoji="1" lang="en-US" altLang="ja-JP" dirty="0">
                <a:latin typeface="HGSｺﾞｼｯｸE" panose="020B0900000000000000" pitchFamily="50" charset="-128"/>
                <a:ea typeface="HGSｺﾞｼｯｸE" panose="020B0900000000000000" pitchFamily="50" charset="-128"/>
              </a:rPr>
              <a:t>Predator-Prey</a:t>
            </a:r>
            <a:r>
              <a:rPr kumimoji="1" lang="ja-JP" altLang="en-US" dirty="0">
                <a:latin typeface="HGSｺﾞｼｯｸE" panose="020B0900000000000000" pitchFamily="50" charset="-128"/>
                <a:ea typeface="HGSｺﾞｼｯｸE" panose="020B0900000000000000" pitchFamily="50" charset="-128"/>
              </a:rPr>
              <a:t>相互作用を持つ</a:t>
            </a:r>
            <a:r>
              <a:rPr kumimoji="1" lang="en-US" altLang="ja-JP" dirty="0">
                <a:latin typeface="HGSｺﾞｼｯｸE" panose="020B0900000000000000" pitchFamily="50" charset="-128"/>
                <a:ea typeface="HGSｺﾞｼｯｸE" panose="020B0900000000000000" pitchFamily="50" charset="-128"/>
              </a:rPr>
              <a:t>2</a:t>
            </a:r>
            <a:r>
              <a:rPr kumimoji="1" lang="ja-JP" altLang="en-US" dirty="0">
                <a:latin typeface="HGSｺﾞｼｯｸE" panose="020B0900000000000000" pitchFamily="50" charset="-128"/>
                <a:ea typeface="HGSｺﾞｼｯｸE" panose="020B0900000000000000" pitchFamily="50" charset="-128"/>
              </a:rPr>
              <a:t>成分系は、</a:t>
            </a:r>
            <a:r>
              <a:rPr kumimoji="1" lang="ja-JP" altLang="en-US" dirty="0">
                <a:solidFill>
                  <a:srgbClr val="FF0000"/>
                </a:solidFill>
                <a:latin typeface="HGSｺﾞｼｯｸE" panose="020B0900000000000000" pitchFamily="50" charset="-128"/>
                <a:ea typeface="HGSｺﾞｼｯｸE" panose="020B0900000000000000" pitchFamily="50" charset="-128"/>
              </a:rPr>
              <a:t>移動速度の差が安定状態もたらします。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一方で、</a:t>
            </a:r>
            <a:r>
              <a:rPr kumimoji="1" lang="ja-JP" altLang="en-US" dirty="0">
                <a:solidFill>
                  <a:srgbClr val="FF0000"/>
                </a:solidFill>
                <a:latin typeface="HGSｺﾞｼｯｸE" panose="020B0900000000000000" pitchFamily="50" charset="-128"/>
                <a:ea typeface="HGSｺﾞｼｯｸE" panose="020B0900000000000000" pitchFamily="50" charset="-128"/>
              </a:rPr>
              <a:t>左図は移動速度に差が無いにも関わらず、</a:t>
            </a:r>
            <a:r>
              <a:rPr kumimoji="1" lang="en-US" altLang="ja-JP" dirty="0">
                <a:solidFill>
                  <a:srgbClr val="FF0000"/>
                </a:solidFill>
                <a:latin typeface="HGSｺﾞｼｯｸE" panose="020B0900000000000000" pitchFamily="50" charset="-128"/>
                <a:ea typeface="HGSｺﾞｼｯｸE" panose="020B0900000000000000" pitchFamily="50" charset="-128"/>
              </a:rPr>
              <a:t>3</a:t>
            </a:r>
            <a:r>
              <a:rPr kumimoji="1" lang="ja-JP" altLang="en-US" dirty="0">
                <a:solidFill>
                  <a:srgbClr val="FF0000"/>
                </a:solidFill>
                <a:latin typeface="HGSｺﾞｼｯｸE" panose="020B0900000000000000" pitchFamily="50" charset="-128"/>
                <a:ea typeface="HGSｺﾞｼｯｸE" panose="020B0900000000000000" pitchFamily="50" charset="-128"/>
              </a:rPr>
              <a:t>万</a:t>
            </a:r>
            <a:r>
              <a:rPr kumimoji="1" lang="en-US" altLang="ja-JP" dirty="0">
                <a:solidFill>
                  <a:srgbClr val="FF0000"/>
                </a:solidFill>
                <a:latin typeface="HGSｺﾞｼｯｸE" panose="020B0900000000000000" pitchFamily="50" charset="-128"/>
                <a:ea typeface="HGSｺﾞｼｯｸE" panose="020B0900000000000000" pitchFamily="50" charset="-128"/>
              </a:rPr>
              <a:t>step</a:t>
            </a:r>
            <a:r>
              <a:rPr kumimoji="1" lang="ja-JP" altLang="en-US" dirty="0">
                <a:solidFill>
                  <a:srgbClr val="FF0000"/>
                </a:solidFill>
                <a:latin typeface="HGSｺﾞｼｯｸE" panose="020B0900000000000000" pitchFamily="50" charset="-128"/>
                <a:ea typeface="HGSｺﾞｼｯｸE" panose="020B0900000000000000" pitchFamily="50" charset="-128"/>
              </a:rPr>
              <a:t>もの間安定</a:t>
            </a:r>
            <a:r>
              <a:rPr kumimoji="1" lang="ja-JP" altLang="en-US" dirty="0">
                <a:latin typeface="HGSｺﾞｼｯｸE" panose="020B0900000000000000" pitchFamily="50" charset="-128"/>
                <a:ea typeface="HGSｺﾞｼｯｸE" panose="020B0900000000000000" pitchFamily="50" charset="-128"/>
              </a:rPr>
              <a:t>状態を維持しています。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捕食者のライフサイクルを</a:t>
            </a:r>
            <a:r>
              <a:rPr kumimoji="1" lang="en-US" altLang="ja-JP" dirty="0">
                <a:latin typeface="HGSｺﾞｼｯｸE" panose="020B0900000000000000" pitchFamily="50" charset="-128"/>
                <a:ea typeface="HGSｺﾞｼｯｸE" panose="020B0900000000000000" pitchFamily="50" charset="-128"/>
              </a:rPr>
              <a:t>255step</a:t>
            </a:r>
            <a:r>
              <a:rPr kumimoji="1" lang="ja-JP" altLang="en-US" dirty="0">
                <a:latin typeface="HGSｺﾞｼｯｸE" panose="020B0900000000000000" pitchFamily="50" charset="-128"/>
                <a:ea typeface="HGSｺﾞｼｯｸE" panose="020B0900000000000000" pitchFamily="50" charset="-128"/>
              </a:rPr>
              <a:t>と定義していることからも非常に長期的な安定状態であることが伺えます。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en-US" altLang="ja-JP" dirty="0">
                <a:latin typeface="HGSｺﾞｼｯｸE" panose="020B0900000000000000" pitchFamily="50" charset="-128"/>
                <a:ea typeface="HGSｺﾞｼｯｸE" panose="020B0900000000000000" pitchFamily="50" charset="-128"/>
              </a:rPr>
              <a:t>Turing</a:t>
            </a:r>
            <a:r>
              <a:rPr kumimoji="1" lang="ja-JP" altLang="en-US" dirty="0">
                <a:latin typeface="HGSｺﾞｼｯｸE" panose="020B0900000000000000" pitchFamily="50" charset="-128"/>
                <a:ea typeface="HGSｺﾞｼｯｸE" panose="020B0900000000000000" pitchFamily="50" charset="-128"/>
              </a:rPr>
              <a:t>の理論と矛盾する結果がどう説明されるべきかについては</a:t>
            </a:r>
            <a:r>
              <a:rPr kumimoji="1" lang="ja-JP" altLang="en-US" dirty="0">
                <a:solidFill>
                  <a:srgbClr val="FF0000"/>
                </a:solidFill>
                <a:latin typeface="HGSｺﾞｼｯｸE" panose="020B0900000000000000" pitchFamily="50" charset="-128"/>
                <a:ea typeface="HGSｺﾞｼｯｸE" panose="020B0900000000000000" pitchFamily="50" charset="-128"/>
              </a:rPr>
              <a:t>これまで全く知見がありませんでした</a:t>
            </a:r>
            <a:r>
              <a:rPr kumimoji="1" lang="ja-JP" altLang="en-US" dirty="0">
                <a:latin typeface="HGSｺﾞｼｯｸE" panose="020B0900000000000000" pitchFamily="50" charset="-128"/>
                <a:ea typeface="HGSｺﾞｼｯｸE" panose="020B0900000000000000" pitchFamily="50" charset="-128"/>
              </a:rPr>
              <a:t>。</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私たちはこの矛盾を、生物そのものではなく</a:t>
            </a:r>
            <a:r>
              <a:rPr kumimoji="1" lang="ja-JP" altLang="en-US" dirty="0">
                <a:solidFill>
                  <a:srgbClr val="FF0000"/>
                </a:solidFill>
                <a:latin typeface="HGSｺﾞｼｯｸE" panose="020B0900000000000000" pitchFamily="50" charset="-128"/>
                <a:ea typeface="HGSｺﾞｼｯｸE" panose="020B0900000000000000" pitchFamily="50" charset="-128"/>
              </a:rPr>
              <a:t>格子状の空間を定義するという</a:t>
            </a:r>
            <a:r>
              <a:rPr kumimoji="1" lang="en-US" altLang="ja-JP" dirty="0">
                <a:solidFill>
                  <a:srgbClr val="FF0000"/>
                </a:solidFill>
                <a:latin typeface="HGSｺﾞｼｯｸE" panose="020B0900000000000000" pitchFamily="50" charset="-128"/>
                <a:ea typeface="HGSｺﾞｼｯｸE" panose="020B0900000000000000" pitchFamily="50" charset="-128"/>
              </a:rPr>
              <a:t>IBM</a:t>
            </a:r>
            <a:r>
              <a:rPr kumimoji="1" lang="ja-JP" altLang="en-US" dirty="0">
                <a:solidFill>
                  <a:srgbClr val="FF0000"/>
                </a:solidFill>
                <a:latin typeface="HGSｺﾞｼｯｸE" panose="020B0900000000000000" pitchFamily="50" charset="-128"/>
                <a:ea typeface="HGSｺﾞｼｯｸE" panose="020B0900000000000000" pitchFamily="50" charset="-128"/>
              </a:rPr>
              <a:t>の理論限界</a:t>
            </a:r>
            <a:r>
              <a:rPr kumimoji="1" lang="ja-JP" altLang="en-US" dirty="0">
                <a:latin typeface="HGSｺﾞｼｯｸE" panose="020B0900000000000000" pitchFamily="50" charset="-128"/>
                <a:ea typeface="HGSｺﾞｼｯｸE" panose="020B0900000000000000" pitchFamily="50" charset="-128"/>
              </a:rPr>
              <a:t>であると結論付けています。従って、その他の</a:t>
            </a:r>
            <a:r>
              <a:rPr kumimoji="1" lang="en-US" altLang="ja-JP" dirty="0">
                <a:latin typeface="HGSｺﾞｼｯｸE" panose="020B0900000000000000" pitchFamily="50" charset="-128"/>
                <a:ea typeface="HGSｺﾞｼｯｸE" panose="020B0900000000000000" pitchFamily="50" charset="-128"/>
              </a:rPr>
              <a:t>IBM</a:t>
            </a:r>
            <a:r>
              <a:rPr kumimoji="1" lang="ja-JP" altLang="en-US" dirty="0">
                <a:latin typeface="HGSｺﾞｼｯｸE" panose="020B0900000000000000" pitchFamily="50" charset="-128"/>
                <a:ea typeface="HGSｺﾞｼｯｸE" panose="020B0900000000000000" pitchFamily="50" charset="-128"/>
              </a:rPr>
              <a:t>においても同様の不具合が生じる可能性を指摘できます。</a:t>
            </a:r>
            <a:endParaRPr kumimoji="1" lang="en-US" altLang="ja-JP" dirty="0">
              <a:latin typeface="HGSｺﾞｼｯｸE" panose="020B0900000000000000" pitchFamily="50" charset="-128"/>
              <a:ea typeface="HGSｺﾞｼｯｸE" panose="020B0900000000000000" pitchFamily="50" charset="-128"/>
            </a:endParaRPr>
          </a:p>
        </p:txBody>
      </p:sp>
    </p:spTree>
    <p:extLst>
      <p:ext uri="{BB962C8B-B14F-4D97-AF65-F5344CB8AC3E}">
        <p14:creationId xmlns:p14="http://schemas.microsoft.com/office/powerpoint/2010/main" val="468352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DADBAF13-E98A-4A4D-A5C0-7E3FADB951FE}"/>
              </a:ext>
            </a:extLst>
          </p:cNvPr>
          <p:cNvSpPr/>
          <p:nvPr/>
        </p:nvSpPr>
        <p:spPr>
          <a:xfrm>
            <a:off x="1721859" y="401021"/>
            <a:ext cx="2364904"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8CA60E5-7FC6-4C8A-88EB-614CCFE72886}"/>
              </a:ext>
            </a:extLst>
          </p:cNvPr>
          <p:cNvSpPr/>
          <p:nvPr/>
        </p:nvSpPr>
        <p:spPr>
          <a:xfrm>
            <a:off x="1495962" y="542899"/>
            <a:ext cx="10099138" cy="128833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B4059D6-D24D-4835-92A4-E832D7DB5B7F}"/>
              </a:ext>
            </a:extLst>
          </p:cNvPr>
          <p:cNvSpPr/>
          <p:nvPr/>
        </p:nvSpPr>
        <p:spPr>
          <a:xfrm>
            <a:off x="1721858" y="401021"/>
            <a:ext cx="2097199"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650D2CD9-712F-4922-93C4-2AB92AD320AA}"/>
              </a:ext>
            </a:extLst>
          </p:cNvPr>
          <p:cNvSpPr txBox="1"/>
          <p:nvPr/>
        </p:nvSpPr>
        <p:spPr>
          <a:xfrm>
            <a:off x="1608910" y="767995"/>
            <a:ext cx="9846490" cy="92333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本モデルは一定の規則に基づいてパラメーターを動かしています。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solidFill>
                  <a:srgbClr val="FF0000"/>
                </a:solidFill>
                <a:latin typeface="HGSｺﾞｼｯｸE" panose="020B0900000000000000" pitchFamily="50" charset="-128"/>
                <a:ea typeface="HGSｺﾞｼｯｸE" panose="020B0900000000000000" pitchFamily="50" charset="-128"/>
              </a:rPr>
              <a:t>数学的に表現することが難しい相互作用でも本モデルであれば容易に実装することが出来ます。</a:t>
            </a:r>
            <a:endParaRPr kumimoji="1" lang="en-US" altLang="ja-JP" dirty="0">
              <a:solidFill>
                <a:srgbClr val="FF0000"/>
              </a:solidFill>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他の数理モデルと比較するで互いに議論を高度化することが当面の目標となります。</a:t>
            </a:r>
            <a:endParaRPr kumimoji="1" lang="en-US" altLang="ja-JP" dirty="0">
              <a:latin typeface="HGSｺﾞｼｯｸE" panose="020B0900000000000000" pitchFamily="50" charset="-128"/>
              <a:ea typeface="HGSｺﾞｼｯｸE" panose="020B0900000000000000" pitchFamily="50" charset="-128"/>
            </a:endParaRP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展望</a:t>
            </a:r>
          </a:p>
        </p:txBody>
      </p:sp>
      <p:sp>
        <p:nvSpPr>
          <p:cNvPr id="10" name="コンテンツ プレースホルダー 2">
            <a:extLst>
              <a:ext uri="{FF2B5EF4-FFF2-40B4-BE49-F238E27FC236}">
                <a16:creationId xmlns:a16="http://schemas.microsoft.com/office/drawing/2014/main" id="{178A9159-C95F-4632-8511-98362931D96F}"/>
              </a:ext>
            </a:extLst>
          </p:cNvPr>
          <p:cNvSpPr>
            <a:spLocks noGrp="1"/>
          </p:cNvSpPr>
          <p:nvPr>
            <p:ph idx="1"/>
          </p:nvPr>
        </p:nvSpPr>
        <p:spPr>
          <a:xfrm>
            <a:off x="1751996" y="284188"/>
            <a:ext cx="2097199" cy="435346"/>
          </a:xfrm>
        </p:spPr>
        <p:txBody>
          <a:bodyPr>
            <a:normAutofit fontScale="85000" lnSpcReduction="20000"/>
          </a:bodyPr>
          <a:lstStyle/>
          <a:p>
            <a:pPr>
              <a:lnSpc>
                <a:spcPct val="150000"/>
              </a:lnSpc>
            </a:pPr>
            <a:r>
              <a:rPr kumimoji="1" lang="ja-JP" altLang="en-US" sz="2400" dirty="0">
                <a:latin typeface="HGSｺﾞｼｯｸE" panose="020B0900000000000000" pitchFamily="50" charset="-128"/>
                <a:ea typeface="HGSｺﾞｼｯｸE" panose="020B0900000000000000" pitchFamily="50" charset="-128"/>
              </a:rPr>
              <a:t>モデルの特徴</a:t>
            </a:r>
          </a:p>
        </p:txBody>
      </p:sp>
      <p:pic>
        <p:nvPicPr>
          <p:cNvPr id="20" name="図 19">
            <a:extLst>
              <a:ext uri="{FF2B5EF4-FFF2-40B4-BE49-F238E27FC236}">
                <a16:creationId xmlns:a16="http://schemas.microsoft.com/office/drawing/2014/main" id="{B8E397F1-E17E-45F9-ABA0-AAE88FD43AF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459" y="2193857"/>
            <a:ext cx="2040121" cy="2040121"/>
          </a:xfrm>
          <a:prstGeom prst="rect">
            <a:avLst/>
          </a:prstGeom>
          <a:noFill/>
          <a:ln>
            <a:noFill/>
          </a:ln>
        </p:spPr>
      </p:pic>
      <p:pic>
        <p:nvPicPr>
          <p:cNvPr id="25" name="図 24">
            <a:extLst>
              <a:ext uri="{FF2B5EF4-FFF2-40B4-BE49-F238E27FC236}">
                <a16:creationId xmlns:a16="http://schemas.microsoft.com/office/drawing/2014/main" id="{16BE91D0-9133-4A35-964B-67CFCE0E415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694" y="4709443"/>
            <a:ext cx="2065992" cy="2065992"/>
          </a:xfrm>
          <a:prstGeom prst="rect">
            <a:avLst/>
          </a:prstGeom>
          <a:noFill/>
          <a:ln>
            <a:noFill/>
          </a:ln>
        </p:spPr>
      </p:pic>
      <p:sp>
        <p:nvSpPr>
          <p:cNvPr id="29" name="テキスト ボックス 28">
            <a:extLst>
              <a:ext uri="{FF2B5EF4-FFF2-40B4-BE49-F238E27FC236}">
                <a16:creationId xmlns:a16="http://schemas.microsoft.com/office/drawing/2014/main" id="{FCDA95CF-FF59-4F2F-A382-8D8BF5A421C6}"/>
              </a:ext>
            </a:extLst>
          </p:cNvPr>
          <p:cNvSpPr txBox="1"/>
          <p:nvPr/>
        </p:nvSpPr>
        <p:spPr>
          <a:xfrm>
            <a:off x="418496" y="1793746"/>
            <a:ext cx="600819" cy="400110"/>
          </a:xfrm>
          <a:prstGeom prst="rect">
            <a:avLst/>
          </a:prstGeom>
          <a:noFill/>
        </p:spPr>
        <p:txBody>
          <a:bodyPr wrap="square" rtlCol="0">
            <a:spAutoFit/>
          </a:bodyPr>
          <a:lstStyle/>
          <a:p>
            <a:r>
              <a:rPr kumimoji="1" lang="en-US" altLang="ja-JP" sz="2000" dirty="0">
                <a:latin typeface="HGSｺﾞｼｯｸE" panose="020B0900000000000000" pitchFamily="50" charset="-128"/>
                <a:ea typeface="HGSｺﾞｼｯｸE" panose="020B0900000000000000" pitchFamily="50" charset="-128"/>
              </a:rPr>
              <a:t>(a)</a:t>
            </a:r>
            <a:endParaRPr kumimoji="1" lang="ja-JP" altLang="en-US" sz="2000" dirty="0">
              <a:latin typeface="HGSｺﾞｼｯｸE" panose="020B0900000000000000" pitchFamily="50" charset="-128"/>
              <a:ea typeface="HGSｺﾞｼｯｸE" panose="020B0900000000000000" pitchFamily="50" charset="-128"/>
            </a:endParaRPr>
          </a:p>
        </p:txBody>
      </p:sp>
      <p:sp>
        <p:nvSpPr>
          <p:cNvPr id="30" name="テキスト ボックス 29">
            <a:extLst>
              <a:ext uri="{FF2B5EF4-FFF2-40B4-BE49-F238E27FC236}">
                <a16:creationId xmlns:a16="http://schemas.microsoft.com/office/drawing/2014/main" id="{39F8EBFC-EC64-402C-8299-BA0B975DF469}"/>
              </a:ext>
            </a:extLst>
          </p:cNvPr>
          <p:cNvSpPr txBox="1"/>
          <p:nvPr/>
        </p:nvSpPr>
        <p:spPr>
          <a:xfrm>
            <a:off x="396146" y="4372241"/>
            <a:ext cx="600819" cy="400110"/>
          </a:xfrm>
          <a:prstGeom prst="rect">
            <a:avLst/>
          </a:prstGeom>
          <a:noFill/>
        </p:spPr>
        <p:txBody>
          <a:bodyPr wrap="square" rtlCol="0">
            <a:spAutoFit/>
          </a:bodyPr>
          <a:lstStyle/>
          <a:p>
            <a:r>
              <a:rPr kumimoji="1" lang="en-US" altLang="ja-JP" sz="2000" dirty="0">
                <a:latin typeface="HGSｺﾞｼｯｸE" panose="020B0900000000000000" pitchFamily="50" charset="-128"/>
                <a:ea typeface="HGSｺﾞｼｯｸE" panose="020B0900000000000000" pitchFamily="50" charset="-128"/>
              </a:rPr>
              <a:t>(b)</a:t>
            </a:r>
            <a:endParaRPr kumimoji="1" lang="ja-JP" altLang="en-US" sz="2000" dirty="0">
              <a:latin typeface="HGSｺﾞｼｯｸE" panose="020B0900000000000000" pitchFamily="50" charset="-128"/>
              <a:ea typeface="HGSｺﾞｼｯｸE" panose="020B0900000000000000" pitchFamily="50" charset="-128"/>
            </a:endParaRPr>
          </a:p>
        </p:txBody>
      </p:sp>
      <p:sp>
        <p:nvSpPr>
          <p:cNvPr id="26" name="テキスト ボックス 25">
            <a:extLst>
              <a:ext uri="{FF2B5EF4-FFF2-40B4-BE49-F238E27FC236}">
                <a16:creationId xmlns:a16="http://schemas.microsoft.com/office/drawing/2014/main" id="{E254E8A9-77A6-4B3E-84A6-545FCE0F0075}"/>
              </a:ext>
            </a:extLst>
          </p:cNvPr>
          <p:cNvSpPr txBox="1"/>
          <p:nvPr/>
        </p:nvSpPr>
        <p:spPr>
          <a:xfrm>
            <a:off x="3709494" y="2193856"/>
            <a:ext cx="7745906" cy="4247317"/>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(a)</a:t>
            </a:r>
          </a:p>
          <a:p>
            <a:r>
              <a:rPr kumimoji="1" lang="ja-JP" altLang="en-US" dirty="0">
                <a:latin typeface="HGSｺﾞｼｯｸE" panose="020B0900000000000000" pitchFamily="50" charset="-128"/>
                <a:ea typeface="HGSｺﾞｼｯｸE" panose="020B0900000000000000" pitchFamily="50" charset="-128"/>
              </a:rPr>
              <a:t>緑色が被捕食者、赤色が捕食者、青色が</a:t>
            </a:r>
            <a:r>
              <a:rPr kumimoji="1" lang="ja-JP" altLang="en-US" dirty="0">
                <a:solidFill>
                  <a:srgbClr val="00B0F0"/>
                </a:solidFill>
                <a:latin typeface="HGSｺﾞｼｯｸE" panose="020B0900000000000000" pitchFamily="50" charset="-128"/>
                <a:ea typeface="HGSｺﾞｼｯｸE" panose="020B0900000000000000" pitchFamily="50" charset="-128"/>
              </a:rPr>
              <a:t>寄生された捕食者</a:t>
            </a:r>
            <a:r>
              <a:rPr kumimoji="1" lang="ja-JP" altLang="en-US" dirty="0">
                <a:latin typeface="HGSｺﾞｼｯｸE" panose="020B0900000000000000" pitchFamily="50" charset="-128"/>
                <a:ea typeface="HGSｺﾞｼｯｸE" panose="020B0900000000000000" pitchFamily="50" charset="-128"/>
              </a:rPr>
              <a:t>です。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寄生関係は数学的に説明することが難しい相互作用ですが、本モデルであれば、</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　①被捕食者に寄生されているかどうかを示すパラメーターを追加する。</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　②中間宿主を捕食した場合、それを捕食した生物が寄生先に変更される。</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　③寄生された場合、栄養から成長への転換効率を下げる。</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この</a:t>
            </a:r>
            <a:r>
              <a:rPr kumimoji="1" lang="en-US" altLang="ja-JP" dirty="0">
                <a:latin typeface="HGSｺﾞｼｯｸE" panose="020B0900000000000000" pitchFamily="50" charset="-128"/>
                <a:ea typeface="HGSｺﾞｼｯｸE" panose="020B0900000000000000" pitchFamily="50" charset="-128"/>
              </a:rPr>
              <a:t>3</a:t>
            </a:r>
            <a:r>
              <a:rPr kumimoji="1" lang="ja-JP" altLang="en-US" dirty="0">
                <a:latin typeface="HGSｺﾞｼｯｸE" panose="020B0900000000000000" pitchFamily="50" charset="-128"/>
                <a:ea typeface="HGSｺﾞｼｯｸE" panose="020B0900000000000000" pitchFamily="50" charset="-128"/>
              </a:rPr>
              <a:t>つの</a:t>
            </a:r>
            <a:r>
              <a:rPr kumimoji="1" lang="ja-JP" altLang="en-US" dirty="0">
                <a:solidFill>
                  <a:srgbClr val="FF0000"/>
                </a:solidFill>
                <a:latin typeface="HGSｺﾞｼｯｸE" panose="020B0900000000000000" pitchFamily="50" charset="-128"/>
                <a:ea typeface="HGSｺﾞｼｯｸE" panose="020B0900000000000000" pitchFamily="50" charset="-128"/>
              </a:rPr>
              <a:t>単純な規則を追加するだけ</a:t>
            </a:r>
            <a:r>
              <a:rPr kumimoji="1" lang="ja-JP" altLang="en-US" dirty="0">
                <a:latin typeface="HGSｺﾞｼｯｸE" panose="020B0900000000000000" pitchFamily="50" charset="-128"/>
                <a:ea typeface="HGSｺﾞｼｯｸE" panose="020B0900000000000000" pitchFamily="50" charset="-128"/>
              </a:rPr>
              <a:t>で寄生関係を再現できます。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en-US" altLang="ja-JP" dirty="0">
                <a:latin typeface="HGSｺﾞｼｯｸE" panose="020B0900000000000000" pitchFamily="50" charset="-128"/>
                <a:ea typeface="HGSｺﾞｼｯｸE" panose="020B0900000000000000" pitchFamily="50" charset="-128"/>
              </a:rPr>
              <a:t>(b)</a:t>
            </a:r>
          </a:p>
          <a:p>
            <a:r>
              <a:rPr kumimoji="1" lang="ja-JP" altLang="en-US" dirty="0">
                <a:latin typeface="HGSｺﾞｼｯｸE" panose="020B0900000000000000" pitchFamily="50" charset="-128"/>
                <a:ea typeface="HGSｺﾞｼｯｸE" panose="020B0900000000000000" pitchFamily="50" charset="-128"/>
              </a:rPr>
              <a:t>自然環境では周期的境界条件で考えるべき広域な系よりも、複雑な境界線を持つ狭い系の方がより普遍的に存在しています。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密度レベルでの数理モデルであれば境界線を数学的に定義する必要があります。一方で</a:t>
            </a:r>
            <a:r>
              <a:rPr kumimoji="1" lang="en-US" altLang="ja-JP" dirty="0">
                <a:latin typeface="HGSｺﾞｼｯｸE" panose="020B0900000000000000" pitchFamily="50" charset="-128"/>
                <a:ea typeface="HGSｺﾞｼｯｸE" panose="020B0900000000000000" pitchFamily="50" charset="-128"/>
              </a:rPr>
              <a:t>S-IBM</a:t>
            </a:r>
            <a:r>
              <a:rPr kumimoji="1" lang="ja-JP" altLang="en-US" dirty="0">
                <a:latin typeface="HGSｺﾞｼｯｸE" panose="020B0900000000000000" pitchFamily="50" charset="-128"/>
                <a:ea typeface="HGSｺﾞｼｯｸE" panose="020B0900000000000000" pitchFamily="50" charset="-128"/>
              </a:rPr>
              <a:t>は格子状のセルで満たすことで空間を定義しており、</a:t>
            </a:r>
            <a:r>
              <a:rPr kumimoji="1" lang="ja-JP" altLang="en-US" dirty="0">
                <a:solidFill>
                  <a:srgbClr val="FF0000"/>
                </a:solidFill>
                <a:latin typeface="HGSｺﾞｼｯｸE" panose="020B0900000000000000" pitchFamily="50" charset="-128"/>
                <a:ea typeface="HGSｺﾞｼｯｸE" panose="020B0900000000000000" pitchFamily="50" charset="-128"/>
              </a:rPr>
              <a:t>境界線を数学的な方法以外でも定義することができ</a:t>
            </a:r>
            <a:r>
              <a:rPr kumimoji="1" lang="ja-JP" altLang="en-US" dirty="0">
                <a:latin typeface="HGSｺﾞｼｯｸE" panose="020B0900000000000000" pitchFamily="50" charset="-128"/>
                <a:ea typeface="HGSｺﾞｼｯｸE" panose="020B0900000000000000" pitchFamily="50" charset="-128"/>
              </a:rPr>
              <a:t>、容易に実装可能です。</a:t>
            </a:r>
            <a:endParaRPr kumimoji="1" lang="en-US" altLang="ja-JP" dirty="0">
              <a:latin typeface="HGSｺﾞｼｯｸE" panose="020B0900000000000000" pitchFamily="50" charset="-128"/>
              <a:ea typeface="HGSｺﾞｼｯｸE" panose="020B0900000000000000" pitchFamily="50" charset="-128"/>
            </a:endParaRPr>
          </a:p>
        </p:txBody>
      </p:sp>
    </p:spTree>
    <p:extLst>
      <p:ext uri="{BB962C8B-B14F-4D97-AF65-F5344CB8AC3E}">
        <p14:creationId xmlns:p14="http://schemas.microsoft.com/office/powerpoint/2010/main" val="1489468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DADBAF13-E98A-4A4D-A5C0-7E3FADB951FE}"/>
              </a:ext>
            </a:extLst>
          </p:cNvPr>
          <p:cNvSpPr/>
          <p:nvPr/>
        </p:nvSpPr>
        <p:spPr>
          <a:xfrm>
            <a:off x="1721859" y="401021"/>
            <a:ext cx="2364904"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8CA60E5-7FC6-4C8A-88EB-614CCFE72886}"/>
              </a:ext>
            </a:extLst>
          </p:cNvPr>
          <p:cNvSpPr/>
          <p:nvPr/>
        </p:nvSpPr>
        <p:spPr>
          <a:xfrm>
            <a:off x="1495962" y="542899"/>
            <a:ext cx="10099138" cy="128833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B4059D6-D24D-4835-92A4-E832D7DB5B7F}"/>
              </a:ext>
            </a:extLst>
          </p:cNvPr>
          <p:cNvSpPr/>
          <p:nvPr/>
        </p:nvSpPr>
        <p:spPr>
          <a:xfrm>
            <a:off x="1721858" y="401021"/>
            <a:ext cx="2097199"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650D2CD9-712F-4922-93C4-2AB92AD320AA}"/>
              </a:ext>
            </a:extLst>
          </p:cNvPr>
          <p:cNvSpPr txBox="1"/>
          <p:nvPr/>
        </p:nvSpPr>
        <p:spPr>
          <a:xfrm>
            <a:off x="1608910" y="767995"/>
            <a:ext cx="9846490" cy="92333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本モデルは一定の規則に基づいてパラメーターを動かしています。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数学的に表現することが難しい相互作用でも本モデルであれば容易に実装することが出来ます。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他の数理モデルと比較するで互いに議論を高度化することが当面の目標となります。</a:t>
            </a:r>
            <a:endParaRPr kumimoji="1" lang="en-US" altLang="ja-JP" dirty="0">
              <a:latin typeface="HGSｺﾞｼｯｸE" panose="020B0900000000000000" pitchFamily="50" charset="-128"/>
              <a:ea typeface="HGSｺﾞｼｯｸE" panose="020B0900000000000000" pitchFamily="50" charset="-128"/>
            </a:endParaRP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展望</a:t>
            </a:r>
          </a:p>
        </p:txBody>
      </p:sp>
      <p:sp>
        <p:nvSpPr>
          <p:cNvPr id="10" name="コンテンツ プレースホルダー 2">
            <a:extLst>
              <a:ext uri="{FF2B5EF4-FFF2-40B4-BE49-F238E27FC236}">
                <a16:creationId xmlns:a16="http://schemas.microsoft.com/office/drawing/2014/main" id="{178A9159-C95F-4632-8511-98362931D96F}"/>
              </a:ext>
            </a:extLst>
          </p:cNvPr>
          <p:cNvSpPr>
            <a:spLocks noGrp="1"/>
          </p:cNvSpPr>
          <p:nvPr>
            <p:ph idx="1"/>
          </p:nvPr>
        </p:nvSpPr>
        <p:spPr>
          <a:xfrm>
            <a:off x="1751996" y="284188"/>
            <a:ext cx="2097199" cy="435346"/>
          </a:xfrm>
        </p:spPr>
        <p:txBody>
          <a:bodyPr>
            <a:normAutofit fontScale="85000" lnSpcReduction="20000"/>
          </a:bodyPr>
          <a:lstStyle/>
          <a:p>
            <a:pPr>
              <a:lnSpc>
                <a:spcPct val="150000"/>
              </a:lnSpc>
            </a:pPr>
            <a:r>
              <a:rPr kumimoji="1" lang="ja-JP" altLang="en-US" sz="2400" dirty="0">
                <a:latin typeface="HGSｺﾞｼｯｸE" panose="020B0900000000000000" pitchFamily="50" charset="-128"/>
                <a:ea typeface="HGSｺﾞｼｯｸE" panose="020B0900000000000000" pitchFamily="50" charset="-128"/>
              </a:rPr>
              <a:t>モデルの特徴</a:t>
            </a:r>
          </a:p>
        </p:txBody>
      </p:sp>
      <p:pic>
        <p:nvPicPr>
          <p:cNvPr id="17" name="Picture 2">
            <a:extLst>
              <a:ext uri="{FF2B5EF4-FFF2-40B4-BE49-F238E27FC236}">
                <a16:creationId xmlns:a16="http://schemas.microsoft.com/office/drawing/2014/main" id="{F42A6003-D4B1-4616-9471-D6B068353F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239" y="2055268"/>
            <a:ext cx="3138508" cy="2354494"/>
          </a:xfrm>
          <a:prstGeom prst="rect">
            <a:avLst/>
          </a:prstGeom>
          <a:noFill/>
          <a:ln>
            <a:noFill/>
          </a:ln>
          <a:effectLst/>
        </p:spPr>
      </p:pic>
      <p:pic>
        <p:nvPicPr>
          <p:cNvPr id="18" name="Picture 3">
            <a:extLst>
              <a:ext uri="{FF2B5EF4-FFF2-40B4-BE49-F238E27FC236}">
                <a16:creationId xmlns:a16="http://schemas.microsoft.com/office/drawing/2014/main" id="{D247C0D2-0248-46FC-8DC0-648E0C5371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0748" y="4477847"/>
            <a:ext cx="3139052" cy="2354494"/>
          </a:xfrm>
          <a:prstGeom prst="rect">
            <a:avLst/>
          </a:prstGeom>
          <a:noFill/>
          <a:ln>
            <a:noFill/>
          </a:ln>
          <a:effectLst/>
        </p:spPr>
      </p:pic>
      <p:sp>
        <p:nvSpPr>
          <p:cNvPr id="27" name="テキスト ボックス 26">
            <a:extLst>
              <a:ext uri="{FF2B5EF4-FFF2-40B4-BE49-F238E27FC236}">
                <a16:creationId xmlns:a16="http://schemas.microsoft.com/office/drawing/2014/main" id="{4E6CC76C-3511-4F26-8202-52A8328F84A0}"/>
              </a:ext>
            </a:extLst>
          </p:cNvPr>
          <p:cNvSpPr txBox="1"/>
          <p:nvPr/>
        </p:nvSpPr>
        <p:spPr>
          <a:xfrm>
            <a:off x="341239" y="1831236"/>
            <a:ext cx="665811" cy="400110"/>
          </a:xfrm>
          <a:prstGeom prst="rect">
            <a:avLst/>
          </a:prstGeom>
          <a:noFill/>
        </p:spPr>
        <p:txBody>
          <a:bodyPr wrap="square" rtlCol="0">
            <a:spAutoFit/>
          </a:bodyPr>
          <a:lstStyle/>
          <a:p>
            <a:r>
              <a:rPr kumimoji="1" lang="en-US" altLang="ja-JP" sz="2000" dirty="0">
                <a:latin typeface="HGSｺﾞｼｯｸE" panose="020B0900000000000000" pitchFamily="50" charset="-128"/>
                <a:ea typeface="HGSｺﾞｼｯｸE" panose="020B0900000000000000" pitchFamily="50" charset="-128"/>
              </a:rPr>
              <a:t>(c)</a:t>
            </a:r>
            <a:endParaRPr kumimoji="1" lang="ja-JP" altLang="en-US" sz="2000" dirty="0">
              <a:latin typeface="HGSｺﾞｼｯｸE" panose="020B0900000000000000" pitchFamily="50" charset="-128"/>
              <a:ea typeface="HGSｺﾞｼｯｸE" panose="020B0900000000000000" pitchFamily="50" charset="-128"/>
            </a:endParaRPr>
          </a:p>
        </p:txBody>
      </p:sp>
      <p:sp>
        <p:nvSpPr>
          <p:cNvPr id="28" name="テキスト ボックス 27">
            <a:extLst>
              <a:ext uri="{FF2B5EF4-FFF2-40B4-BE49-F238E27FC236}">
                <a16:creationId xmlns:a16="http://schemas.microsoft.com/office/drawing/2014/main" id="{72E7BE14-948A-4730-8F67-01608FE1868E}"/>
              </a:ext>
            </a:extLst>
          </p:cNvPr>
          <p:cNvSpPr txBox="1"/>
          <p:nvPr/>
        </p:nvSpPr>
        <p:spPr>
          <a:xfrm>
            <a:off x="238239" y="4253814"/>
            <a:ext cx="665811" cy="400110"/>
          </a:xfrm>
          <a:prstGeom prst="rect">
            <a:avLst/>
          </a:prstGeom>
          <a:noFill/>
        </p:spPr>
        <p:txBody>
          <a:bodyPr wrap="square" rtlCol="0">
            <a:spAutoFit/>
          </a:bodyPr>
          <a:lstStyle/>
          <a:p>
            <a:r>
              <a:rPr kumimoji="1" lang="en-US" altLang="ja-JP" sz="2000" dirty="0">
                <a:latin typeface="HGSｺﾞｼｯｸE" panose="020B0900000000000000" pitchFamily="50" charset="-128"/>
                <a:ea typeface="HGSｺﾞｼｯｸE" panose="020B0900000000000000" pitchFamily="50" charset="-128"/>
              </a:rPr>
              <a:t>(d)</a:t>
            </a:r>
            <a:endParaRPr kumimoji="1" lang="ja-JP" altLang="en-US" sz="2000" dirty="0">
              <a:latin typeface="HGSｺﾞｼｯｸE" panose="020B0900000000000000" pitchFamily="50" charset="-128"/>
              <a:ea typeface="HGSｺﾞｼｯｸE" panose="020B0900000000000000" pitchFamily="50" charset="-128"/>
            </a:endParaRPr>
          </a:p>
        </p:txBody>
      </p:sp>
      <p:grpSp>
        <p:nvGrpSpPr>
          <p:cNvPr id="3" name="グループ化 2">
            <a:extLst>
              <a:ext uri="{FF2B5EF4-FFF2-40B4-BE49-F238E27FC236}">
                <a16:creationId xmlns:a16="http://schemas.microsoft.com/office/drawing/2014/main" id="{ABC71569-C6E5-4981-866F-CE7799B74D75}"/>
              </a:ext>
            </a:extLst>
          </p:cNvPr>
          <p:cNvGrpSpPr/>
          <p:nvPr/>
        </p:nvGrpSpPr>
        <p:grpSpPr>
          <a:xfrm>
            <a:off x="2590800" y="2095385"/>
            <a:ext cx="8864600" cy="4524315"/>
            <a:chOff x="5915187" y="2318344"/>
            <a:chExt cx="6365713" cy="4524315"/>
          </a:xfrm>
        </p:grpSpPr>
        <p:sp>
          <p:nvSpPr>
            <p:cNvPr id="26" name="テキスト ボックス 25">
              <a:extLst>
                <a:ext uri="{FF2B5EF4-FFF2-40B4-BE49-F238E27FC236}">
                  <a16:creationId xmlns:a16="http://schemas.microsoft.com/office/drawing/2014/main" id="{E254E8A9-77A6-4B3E-84A6-545FCE0F0075}"/>
                </a:ext>
              </a:extLst>
            </p:cNvPr>
            <p:cNvSpPr txBox="1"/>
            <p:nvPr/>
          </p:nvSpPr>
          <p:spPr>
            <a:xfrm>
              <a:off x="6654799" y="2318344"/>
              <a:ext cx="5626101" cy="4524315"/>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(c), (d)</a:t>
              </a:r>
            </a:p>
            <a:p>
              <a:r>
                <a:rPr kumimoji="1" lang="ja-JP" altLang="en-US" dirty="0">
                  <a:latin typeface="HGSｺﾞｼｯｸE" panose="020B0900000000000000" pitchFamily="50" charset="-128"/>
                  <a:ea typeface="HGSｺﾞｼｯｸE" panose="020B0900000000000000" pitchFamily="50" charset="-128"/>
                </a:rPr>
                <a:t>次式で表される捕食</a:t>
              </a:r>
              <a:r>
                <a:rPr kumimoji="1" lang="en-US" altLang="ja-JP" dirty="0">
                  <a:latin typeface="HGSｺﾞｼｯｸE" panose="020B0900000000000000" pitchFamily="50" charset="-128"/>
                  <a:ea typeface="HGSｺﾞｼｯｸE" panose="020B0900000000000000" pitchFamily="50" charset="-128"/>
                </a:rPr>
                <a:t>-</a:t>
              </a:r>
              <a:r>
                <a:rPr kumimoji="1" lang="ja-JP" altLang="en-US" dirty="0">
                  <a:latin typeface="HGSｺﾞｼｯｸE" panose="020B0900000000000000" pitchFamily="50" charset="-128"/>
                  <a:ea typeface="HGSｺﾞｼｯｸE" panose="020B0900000000000000" pitchFamily="50" charset="-128"/>
                </a:rPr>
                <a:t>被食関係の数理モデルによる出力結果です。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en-US" altLang="ja-JP" dirty="0">
                  <a:latin typeface="HGSｺﾞｼｯｸE" panose="020B0900000000000000" pitchFamily="50" charset="-128"/>
                  <a:ea typeface="HGSｺﾞｼｯｸE" panose="020B0900000000000000" pitchFamily="50" charset="-128"/>
                </a:rPr>
                <a:t>(c)</a:t>
              </a:r>
              <a:r>
                <a:rPr kumimoji="1" lang="ja-JP" altLang="en-US" dirty="0">
                  <a:latin typeface="HGSｺﾞｼｯｸE" panose="020B0900000000000000" pitchFamily="50" charset="-128"/>
                  <a:ea typeface="HGSｺﾞｼｯｸE" panose="020B0900000000000000" pitchFamily="50" charset="-128"/>
                </a:rPr>
                <a:t>は被捕食者の密度分布で、</a:t>
              </a:r>
              <a:r>
                <a:rPr kumimoji="1" lang="en-US" altLang="ja-JP" dirty="0">
                  <a:latin typeface="HGSｺﾞｼｯｸE" panose="020B0900000000000000" pitchFamily="50" charset="-128"/>
                  <a:ea typeface="HGSｺﾞｼｯｸE" panose="020B0900000000000000" pitchFamily="50" charset="-128"/>
                </a:rPr>
                <a:t>(d)</a:t>
              </a:r>
              <a:r>
                <a:rPr kumimoji="1" lang="ja-JP" altLang="en-US" dirty="0">
                  <a:latin typeface="HGSｺﾞｼｯｸE" panose="020B0900000000000000" pitchFamily="50" charset="-128"/>
                  <a:ea typeface="HGSｺﾞｼｯｸE" panose="020B0900000000000000" pitchFamily="50" charset="-128"/>
                </a:rPr>
                <a:t>はそのときの捕食者の密度分布です。青い程密度が低く、赤いと密度が高い状態を表しています。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全く違うアルゴリズムでの計算結果ですが、</a:t>
              </a:r>
              <a:r>
                <a:rPr kumimoji="1" lang="en-US" altLang="ja-JP" dirty="0">
                  <a:solidFill>
                    <a:srgbClr val="FF0000"/>
                  </a:solidFill>
                  <a:latin typeface="HGSｺﾞｼｯｸE" panose="020B0900000000000000" pitchFamily="50" charset="-128"/>
                  <a:ea typeface="HGSｺﾞｼｯｸE" panose="020B0900000000000000" pitchFamily="50" charset="-128"/>
                </a:rPr>
                <a:t>S-IBM</a:t>
              </a:r>
              <a:r>
                <a:rPr kumimoji="1" lang="ja-JP" altLang="en-US" dirty="0">
                  <a:solidFill>
                    <a:srgbClr val="FF0000"/>
                  </a:solidFill>
                  <a:latin typeface="HGSｺﾞｼｯｸE" panose="020B0900000000000000" pitchFamily="50" charset="-128"/>
                  <a:ea typeface="HGSｺﾞｼｯｸE" panose="020B0900000000000000" pitchFamily="50" charset="-128"/>
                </a:rPr>
                <a:t>と同様にスパイラル型のパターンが形成されている</a:t>
              </a:r>
              <a:r>
                <a:rPr kumimoji="1" lang="ja-JP" altLang="en-US" dirty="0">
                  <a:latin typeface="HGSｺﾞｼｯｸE" panose="020B0900000000000000" pitchFamily="50" charset="-128"/>
                  <a:ea typeface="HGSｺﾞｼｯｸE" panose="020B0900000000000000" pitchFamily="50" charset="-128"/>
                </a:rPr>
                <a:t>ことが分かります。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異なる数理モデルと比較することで互いに類似した結果が得られた場合、互いに妥当性を評価し合うことが出来ます。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新たな相互作用を設けた際に比較することで</a:t>
              </a:r>
              <a:r>
                <a:rPr kumimoji="1" lang="ja-JP" altLang="en-US" dirty="0">
                  <a:solidFill>
                    <a:srgbClr val="FF0000"/>
                  </a:solidFill>
                  <a:latin typeface="HGSｺﾞｼｯｸE" panose="020B0900000000000000" pitchFamily="50" charset="-128"/>
                  <a:ea typeface="HGSｺﾞｼｯｸE" panose="020B0900000000000000" pitchFamily="50" charset="-128"/>
                </a:rPr>
                <a:t>議論の高度化</a:t>
              </a:r>
              <a:r>
                <a:rPr kumimoji="1" lang="ja-JP" altLang="en-US" dirty="0">
                  <a:latin typeface="HGSｺﾞｼｯｸE" panose="020B0900000000000000" pitchFamily="50" charset="-128"/>
                  <a:ea typeface="HGSｺﾞｼｯｸE" panose="020B0900000000000000" pitchFamily="50" charset="-128"/>
                </a:rPr>
                <a:t>につなげることが出来ます。</a:t>
              </a:r>
              <a:endParaRPr kumimoji="1" lang="en-US" altLang="ja-JP" dirty="0">
                <a:latin typeface="HGSｺﾞｼｯｸE" panose="020B0900000000000000" pitchFamily="50" charset="-128"/>
                <a:ea typeface="HGSｺﾞｼｯｸE" panose="020B0900000000000000" pitchFamily="50" charset="-128"/>
              </a:endParaRPr>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3A543F40-2F68-4204-AF24-33127021D3E0}"/>
                    </a:ext>
                  </a:extLst>
                </p:cNvPr>
                <p:cNvSpPr txBox="1"/>
                <p:nvPr/>
              </p:nvSpPr>
              <p:spPr>
                <a:xfrm>
                  <a:off x="5915187" y="3111939"/>
                  <a:ext cx="5321524" cy="10800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ja-JP" altLang="ja-JP" sz="1400" i="1">
                                <a:latin typeface="Cambria Math" panose="02040503050406030204" pitchFamily="18" charset="0"/>
                              </a:rPr>
                            </m:ctrlPr>
                          </m:fPr>
                          <m:num>
                            <m:r>
                              <a:rPr lang="ja-JP" altLang="ja-JP" sz="1400">
                                <a:latin typeface="Cambria Math" panose="02040503050406030204" pitchFamily="18" charset="0"/>
                              </a:rPr>
                              <m:t>𝜕</m:t>
                            </m:r>
                            <m:r>
                              <m:rPr>
                                <m:sty m:val="p"/>
                              </m:rPr>
                              <a:rPr lang="en-US" altLang="ja-JP" sz="1400">
                                <a:latin typeface="Cambria Math" panose="02040503050406030204" pitchFamily="18" charset="0"/>
                              </a:rPr>
                              <m:t>u</m:t>
                            </m:r>
                          </m:num>
                          <m:den>
                            <m:r>
                              <a:rPr lang="ja-JP" altLang="ja-JP" sz="1400">
                                <a:latin typeface="Cambria Math" panose="02040503050406030204" pitchFamily="18" charset="0"/>
                              </a:rPr>
                              <m:t>𝜕</m:t>
                            </m:r>
                            <m:r>
                              <m:rPr>
                                <m:sty m:val="p"/>
                              </m:rPr>
                              <a:rPr lang="en-US" altLang="ja-JP" sz="1400">
                                <a:latin typeface="Cambria Math" panose="02040503050406030204" pitchFamily="18" charset="0"/>
                              </a:rPr>
                              <m:t>t</m:t>
                            </m:r>
                          </m:den>
                        </m:f>
                        <m:r>
                          <a:rPr lang="en-US" altLang="ja-JP" sz="1400" i="1">
                            <a:latin typeface="Cambria Math" panose="02040503050406030204" pitchFamily="18" charset="0"/>
                          </a:rPr>
                          <m:t>=</m:t>
                        </m:r>
                        <m:r>
                          <a:rPr lang="en-US" altLang="ja-JP" sz="1400" i="1">
                            <a:latin typeface="Cambria Math" panose="02040503050406030204" pitchFamily="18" charset="0"/>
                          </a:rPr>
                          <m:t>𝑎𝑢</m:t>
                        </m:r>
                        <m:d>
                          <m:dPr>
                            <m:ctrlPr>
                              <a:rPr lang="ja-JP" altLang="ja-JP" sz="1400" i="1">
                                <a:latin typeface="Cambria Math" panose="02040503050406030204" pitchFamily="18" charset="0"/>
                              </a:rPr>
                            </m:ctrlPr>
                          </m:dPr>
                          <m:e>
                            <m:r>
                              <a:rPr lang="en-US" altLang="ja-JP" sz="1400" i="1">
                                <a:latin typeface="Cambria Math" panose="02040503050406030204" pitchFamily="18" charset="0"/>
                              </a:rPr>
                              <m:t>1−</m:t>
                            </m:r>
                            <m:f>
                              <m:fPr>
                                <m:ctrlPr>
                                  <a:rPr lang="ja-JP" altLang="ja-JP" sz="1400" i="1">
                                    <a:latin typeface="Cambria Math" panose="02040503050406030204" pitchFamily="18" charset="0"/>
                                  </a:rPr>
                                </m:ctrlPr>
                              </m:fPr>
                              <m:num>
                                <m:r>
                                  <a:rPr lang="en-US" altLang="ja-JP" sz="1400" i="1">
                                    <a:latin typeface="Cambria Math" panose="02040503050406030204" pitchFamily="18" charset="0"/>
                                  </a:rPr>
                                  <m:t>𝑢</m:t>
                                </m:r>
                              </m:num>
                              <m:den>
                                <m:r>
                                  <a:rPr lang="en-US" altLang="ja-JP" sz="1400" i="1">
                                    <a:latin typeface="Cambria Math" panose="02040503050406030204" pitchFamily="18" charset="0"/>
                                  </a:rPr>
                                  <m:t>𝑘</m:t>
                                </m:r>
                              </m:den>
                            </m:f>
                          </m:e>
                        </m:d>
                        <m:r>
                          <a:rPr lang="en-US" altLang="ja-JP" sz="1400" i="1">
                            <a:latin typeface="Cambria Math" panose="02040503050406030204" pitchFamily="18" charset="0"/>
                          </a:rPr>
                          <m:t>−</m:t>
                        </m:r>
                        <m:f>
                          <m:fPr>
                            <m:ctrlPr>
                              <a:rPr lang="ja-JP" altLang="ja-JP" sz="1400" i="1">
                                <a:latin typeface="Cambria Math" panose="02040503050406030204" pitchFamily="18" charset="0"/>
                              </a:rPr>
                            </m:ctrlPr>
                          </m:fPr>
                          <m:num>
                            <m:r>
                              <a:rPr lang="en-US" altLang="ja-JP" sz="1400" i="1">
                                <a:latin typeface="Cambria Math" panose="02040503050406030204" pitchFamily="18" charset="0"/>
                              </a:rPr>
                              <m:t>𝑏𝑢𝑣</m:t>
                            </m:r>
                          </m:num>
                          <m:den>
                            <m:r>
                              <a:rPr lang="en-US" altLang="ja-JP" sz="1400" i="1">
                                <a:latin typeface="Cambria Math" panose="02040503050406030204" pitchFamily="18" charset="0"/>
                              </a:rPr>
                              <m:t>𝑐</m:t>
                            </m:r>
                            <m:r>
                              <a:rPr lang="en-US" altLang="ja-JP" sz="1400" i="1">
                                <a:latin typeface="Cambria Math" panose="02040503050406030204" pitchFamily="18" charset="0"/>
                              </a:rPr>
                              <m:t>+</m:t>
                            </m:r>
                            <m:r>
                              <a:rPr lang="en-US" altLang="ja-JP" sz="1400" i="1">
                                <a:latin typeface="Cambria Math" panose="02040503050406030204" pitchFamily="18" charset="0"/>
                              </a:rPr>
                              <m:t>𝑢</m:t>
                            </m:r>
                          </m:den>
                        </m:f>
                        <m:r>
                          <a:rPr lang="en-US" altLang="ja-JP" sz="1400" i="1">
                            <a:latin typeface="Cambria Math" panose="02040503050406030204" pitchFamily="18" charset="0"/>
                          </a:rPr>
                          <m:t>+ </m:t>
                        </m:r>
                        <m:sSub>
                          <m:sSubPr>
                            <m:ctrlPr>
                              <a:rPr lang="ja-JP" altLang="ja-JP" sz="1400" i="1">
                                <a:latin typeface="Cambria Math" panose="02040503050406030204" pitchFamily="18" charset="0"/>
                              </a:rPr>
                            </m:ctrlPr>
                          </m:sSubPr>
                          <m:e>
                            <m:r>
                              <a:rPr lang="en-US" altLang="ja-JP" sz="1400" i="1">
                                <a:latin typeface="Cambria Math" panose="02040503050406030204" pitchFamily="18" charset="0"/>
                              </a:rPr>
                              <m:t>𝐷</m:t>
                            </m:r>
                          </m:e>
                          <m:sub>
                            <m:r>
                              <a:rPr lang="en-US" altLang="ja-JP" sz="1400" i="1">
                                <a:latin typeface="Cambria Math" panose="02040503050406030204" pitchFamily="18" charset="0"/>
                              </a:rPr>
                              <m:t>𝑈</m:t>
                            </m:r>
                          </m:sub>
                        </m:sSub>
                        <m:d>
                          <m:dPr>
                            <m:ctrlPr>
                              <a:rPr lang="ja-JP" altLang="ja-JP" sz="1400" i="1">
                                <a:latin typeface="Cambria Math" panose="02040503050406030204" pitchFamily="18" charset="0"/>
                              </a:rPr>
                            </m:ctrlPr>
                          </m:dPr>
                          <m:e>
                            <m:f>
                              <m:fPr>
                                <m:ctrlPr>
                                  <a:rPr lang="ja-JP" altLang="ja-JP" sz="1400" i="1">
                                    <a:latin typeface="Cambria Math" panose="02040503050406030204" pitchFamily="18" charset="0"/>
                                  </a:rPr>
                                </m:ctrlPr>
                              </m:fPr>
                              <m:num>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m:t>
                                    </m:r>
                                  </m:e>
                                  <m:sup>
                                    <m:r>
                                      <a:rPr lang="en-US" altLang="ja-JP" sz="1400" i="1">
                                        <a:latin typeface="Cambria Math" panose="02040503050406030204" pitchFamily="18" charset="0"/>
                                      </a:rPr>
                                      <m:t>2</m:t>
                                    </m:r>
                                  </m:sup>
                                </m:sSup>
                              </m:num>
                              <m:den>
                                <m:r>
                                  <a:rPr lang="en-US" altLang="ja-JP" sz="1400" i="1">
                                    <a:latin typeface="Cambria Math" panose="02040503050406030204" pitchFamily="18" charset="0"/>
                                  </a:rPr>
                                  <m:t>𝜕</m:t>
                                </m:r>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𝑥</m:t>
                                    </m:r>
                                  </m:e>
                                  <m:sup>
                                    <m:r>
                                      <a:rPr lang="en-US" altLang="ja-JP" sz="1400" i="1">
                                        <a:latin typeface="Cambria Math" panose="02040503050406030204" pitchFamily="18" charset="0"/>
                                      </a:rPr>
                                      <m:t>2</m:t>
                                    </m:r>
                                  </m:sup>
                                </m:sSup>
                              </m:den>
                            </m:f>
                            <m:r>
                              <a:rPr lang="en-US" altLang="ja-JP" sz="1400" i="1">
                                <a:latin typeface="Cambria Math" panose="02040503050406030204" pitchFamily="18" charset="0"/>
                              </a:rPr>
                              <m:t>+ </m:t>
                            </m:r>
                            <m:f>
                              <m:fPr>
                                <m:ctrlPr>
                                  <a:rPr lang="ja-JP" altLang="ja-JP" sz="1400" i="1">
                                    <a:latin typeface="Cambria Math" panose="02040503050406030204" pitchFamily="18" charset="0"/>
                                  </a:rPr>
                                </m:ctrlPr>
                              </m:fPr>
                              <m:num>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m:t>
                                    </m:r>
                                  </m:e>
                                  <m:sup>
                                    <m:r>
                                      <a:rPr lang="en-US" altLang="ja-JP" sz="1400" i="1">
                                        <a:latin typeface="Cambria Math" panose="02040503050406030204" pitchFamily="18" charset="0"/>
                                      </a:rPr>
                                      <m:t>2</m:t>
                                    </m:r>
                                  </m:sup>
                                </m:sSup>
                              </m:num>
                              <m:den>
                                <m:r>
                                  <a:rPr lang="en-US" altLang="ja-JP" sz="1400" i="1">
                                    <a:latin typeface="Cambria Math" panose="02040503050406030204" pitchFamily="18" charset="0"/>
                                  </a:rPr>
                                  <m:t>𝜕</m:t>
                                </m:r>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𝑦</m:t>
                                    </m:r>
                                  </m:e>
                                  <m:sup>
                                    <m:r>
                                      <a:rPr lang="en-US" altLang="ja-JP" sz="1400" i="1">
                                        <a:latin typeface="Cambria Math" panose="02040503050406030204" pitchFamily="18" charset="0"/>
                                      </a:rPr>
                                      <m:t>2</m:t>
                                    </m:r>
                                  </m:sup>
                                </m:sSup>
                              </m:den>
                            </m:f>
                          </m:e>
                        </m:d>
                        <m:r>
                          <a:rPr lang="en-US" altLang="ja-JP" sz="1400" i="1">
                            <a:latin typeface="Cambria Math" panose="02040503050406030204" pitchFamily="18" charset="0"/>
                          </a:rPr>
                          <m:t>𝑈</m:t>
                        </m:r>
                      </m:oMath>
                    </m:oMathPara>
                  </a14:m>
                  <a:endParaRPr lang="ja-JP" altLang="ja-JP" sz="1400" dirty="0"/>
                </a:p>
                <a:p>
                  <a:pPr/>
                  <a14:m>
                    <m:oMathPara xmlns:m="http://schemas.openxmlformats.org/officeDocument/2006/math">
                      <m:oMathParaPr>
                        <m:jc m:val="centerGroup"/>
                      </m:oMathParaPr>
                      <m:oMath xmlns:m="http://schemas.openxmlformats.org/officeDocument/2006/math">
                        <m:f>
                          <m:fPr>
                            <m:ctrlPr>
                              <a:rPr lang="ja-JP" altLang="ja-JP" sz="1400" i="1">
                                <a:latin typeface="Cambria Math" panose="02040503050406030204" pitchFamily="18" charset="0"/>
                              </a:rPr>
                            </m:ctrlPr>
                          </m:fPr>
                          <m:num>
                            <m:r>
                              <a:rPr lang="ja-JP" altLang="ja-JP" sz="1400">
                                <a:latin typeface="Cambria Math" panose="02040503050406030204" pitchFamily="18" charset="0"/>
                              </a:rPr>
                              <m:t>𝜕</m:t>
                            </m:r>
                            <m:r>
                              <m:rPr>
                                <m:sty m:val="p"/>
                              </m:rPr>
                              <a:rPr lang="en-US" altLang="ja-JP" sz="1400">
                                <a:latin typeface="Cambria Math" panose="02040503050406030204" pitchFamily="18" charset="0"/>
                              </a:rPr>
                              <m:t>v</m:t>
                            </m:r>
                          </m:num>
                          <m:den>
                            <m:r>
                              <a:rPr lang="ja-JP" altLang="ja-JP" sz="1400">
                                <a:latin typeface="Cambria Math" panose="02040503050406030204" pitchFamily="18" charset="0"/>
                              </a:rPr>
                              <m:t>𝜕</m:t>
                            </m:r>
                            <m:r>
                              <m:rPr>
                                <m:sty m:val="p"/>
                              </m:rPr>
                              <a:rPr lang="en-US" altLang="ja-JP" sz="1400">
                                <a:latin typeface="Cambria Math" panose="02040503050406030204" pitchFamily="18" charset="0"/>
                              </a:rPr>
                              <m:t>t</m:t>
                            </m:r>
                          </m:den>
                        </m:f>
                        <m:r>
                          <a:rPr lang="en-US" altLang="ja-JP" sz="1400" i="1">
                            <a:latin typeface="Cambria Math" panose="02040503050406030204" pitchFamily="18" charset="0"/>
                          </a:rPr>
                          <m:t>=</m:t>
                        </m:r>
                        <m:f>
                          <m:fPr>
                            <m:ctrlPr>
                              <a:rPr lang="ja-JP" altLang="ja-JP" sz="1400" i="1">
                                <a:latin typeface="Cambria Math" panose="02040503050406030204" pitchFamily="18" charset="0"/>
                              </a:rPr>
                            </m:ctrlPr>
                          </m:fPr>
                          <m:num>
                            <m:r>
                              <a:rPr lang="en-US" altLang="ja-JP" sz="1400" i="1">
                                <a:latin typeface="Cambria Math" panose="02040503050406030204" pitchFamily="18" charset="0"/>
                              </a:rPr>
                              <m:t>𝑝𝑢𝑣</m:t>
                            </m:r>
                          </m:num>
                          <m:den>
                            <m:r>
                              <a:rPr lang="en-US" altLang="ja-JP" sz="1400" i="1">
                                <a:latin typeface="Cambria Math" panose="02040503050406030204" pitchFamily="18" charset="0"/>
                              </a:rPr>
                              <m:t>𝑐</m:t>
                            </m:r>
                            <m:r>
                              <a:rPr lang="en-US" altLang="ja-JP" sz="1400" i="1">
                                <a:latin typeface="Cambria Math" panose="02040503050406030204" pitchFamily="18" charset="0"/>
                              </a:rPr>
                              <m:t>+</m:t>
                            </m:r>
                            <m:r>
                              <a:rPr lang="en-US" altLang="ja-JP" sz="1400" i="1">
                                <a:latin typeface="Cambria Math" panose="02040503050406030204" pitchFamily="18" charset="0"/>
                              </a:rPr>
                              <m:t>𝑢</m:t>
                            </m:r>
                          </m:den>
                        </m:f>
                        <m:r>
                          <a:rPr lang="en-US" altLang="ja-JP" sz="1400" i="1">
                            <a:latin typeface="Cambria Math" panose="02040503050406030204" pitchFamily="18" charset="0"/>
                          </a:rPr>
                          <m:t>−</m:t>
                        </m:r>
                        <m:r>
                          <a:rPr lang="en-US" altLang="ja-JP" sz="1400" i="1">
                            <a:latin typeface="Cambria Math" panose="02040503050406030204" pitchFamily="18" charset="0"/>
                          </a:rPr>
                          <m:t>𝑞𝑣</m:t>
                        </m:r>
                        <m:r>
                          <a:rPr lang="en-US" altLang="ja-JP" sz="1400" i="1">
                            <a:latin typeface="Cambria Math" panose="02040503050406030204" pitchFamily="18" charset="0"/>
                          </a:rPr>
                          <m:t>+ </m:t>
                        </m:r>
                        <m:sSub>
                          <m:sSubPr>
                            <m:ctrlPr>
                              <a:rPr lang="ja-JP" altLang="ja-JP" sz="1400" i="1">
                                <a:latin typeface="Cambria Math" panose="02040503050406030204" pitchFamily="18" charset="0"/>
                              </a:rPr>
                            </m:ctrlPr>
                          </m:sSubPr>
                          <m:e>
                            <m:r>
                              <a:rPr lang="en-US" altLang="ja-JP" sz="1400" i="1">
                                <a:latin typeface="Cambria Math" panose="02040503050406030204" pitchFamily="18" charset="0"/>
                              </a:rPr>
                              <m:t>𝐷</m:t>
                            </m:r>
                          </m:e>
                          <m:sub>
                            <m:r>
                              <a:rPr lang="en-US" altLang="ja-JP" sz="1400" i="1">
                                <a:latin typeface="Cambria Math" panose="02040503050406030204" pitchFamily="18" charset="0"/>
                              </a:rPr>
                              <m:t>𝑉</m:t>
                            </m:r>
                          </m:sub>
                        </m:sSub>
                        <m:d>
                          <m:dPr>
                            <m:ctrlPr>
                              <a:rPr lang="ja-JP" altLang="ja-JP" sz="1400" i="1">
                                <a:latin typeface="Cambria Math" panose="02040503050406030204" pitchFamily="18" charset="0"/>
                              </a:rPr>
                            </m:ctrlPr>
                          </m:dPr>
                          <m:e>
                            <m:f>
                              <m:fPr>
                                <m:ctrlPr>
                                  <a:rPr lang="ja-JP" altLang="ja-JP" sz="1400" i="1">
                                    <a:latin typeface="Cambria Math" panose="02040503050406030204" pitchFamily="18" charset="0"/>
                                  </a:rPr>
                                </m:ctrlPr>
                              </m:fPr>
                              <m:num>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m:t>
                                    </m:r>
                                  </m:e>
                                  <m:sup>
                                    <m:r>
                                      <a:rPr lang="en-US" altLang="ja-JP" sz="1400" i="1">
                                        <a:latin typeface="Cambria Math" panose="02040503050406030204" pitchFamily="18" charset="0"/>
                                      </a:rPr>
                                      <m:t>2</m:t>
                                    </m:r>
                                  </m:sup>
                                </m:sSup>
                              </m:num>
                              <m:den>
                                <m:r>
                                  <a:rPr lang="en-US" altLang="ja-JP" sz="1400" i="1">
                                    <a:latin typeface="Cambria Math" panose="02040503050406030204" pitchFamily="18" charset="0"/>
                                  </a:rPr>
                                  <m:t>𝜕</m:t>
                                </m:r>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𝑥</m:t>
                                    </m:r>
                                  </m:e>
                                  <m:sup>
                                    <m:r>
                                      <a:rPr lang="en-US" altLang="ja-JP" sz="1400" i="1">
                                        <a:latin typeface="Cambria Math" panose="02040503050406030204" pitchFamily="18" charset="0"/>
                                      </a:rPr>
                                      <m:t>2</m:t>
                                    </m:r>
                                  </m:sup>
                                </m:sSup>
                              </m:den>
                            </m:f>
                            <m:r>
                              <a:rPr lang="en-US" altLang="ja-JP" sz="1400" i="1">
                                <a:latin typeface="Cambria Math" panose="02040503050406030204" pitchFamily="18" charset="0"/>
                              </a:rPr>
                              <m:t>+ </m:t>
                            </m:r>
                            <m:f>
                              <m:fPr>
                                <m:ctrlPr>
                                  <a:rPr lang="ja-JP" altLang="ja-JP" sz="1400" i="1">
                                    <a:latin typeface="Cambria Math" panose="02040503050406030204" pitchFamily="18" charset="0"/>
                                  </a:rPr>
                                </m:ctrlPr>
                              </m:fPr>
                              <m:num>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m:t>
                                    </m:r>
                                  </m:e>
                                  <m:sup>
                                    <m:r>
                                      <a:rPr lang="en-US" altLang="ja-JP" sz="1400" i="1">
                                        <a:latin typeface="Cambria Math" panose="02040503050406030204" pitchFamily="18" charset="0"/>
                                      </a:rPr>
                                      <m:t>2</m:t>
                                    </m:r>
                                  </m:sup>
                                </m:sSup>
                              </m:num>
                              <m:den>
                                <m:r>
                                  <a:rPr lang="en-US" altLang="ja-JP" sz="1400" i="1">
                                    <a:latin typeface="Cambria Math" panose="02040503050406030204" pitchFamily="18" charset="0"/>
                                  </a:rPr>
                                  <m:t>𝜕</m:t>
                                </m:r>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𝑦</m:t>
                                    </m:r>
                                  </m:e>
                                  <m:sup>
                                    <m:r>
                                      <a:rPr lang="en-US" altLang="ja-JP" sz="1400" i="1">
                                        <a:latin typeface="Cambria Math" panose="02040503050406030204" pitchFamily="18" charset="0"/>
                                      </a:rPr>
                                      <m:t>2</m:t>
                                    </m:r>
                                  </m:sup>
                                </m:sSup>
                              </m:den>
                            </m:f>
                          </m:e>
                        </m:d>
                        <m:r>
                          <a:rPr lang="en-US" altLang="ja-JP" sz="1400" i="1">
                            <a:latin typeface="Cambria Math" panose="02040503050406030204" pitchFamily="18" charset="0"/>
                          </a:rPr>
                          <m:t>𝑉</m:t>
                        </m:r>
                      </m:oMath>
                    </m:oMathPara>
                  </a14:m>
                  <a:endParaRPr lang="ja-JP" altLang="ja-JP" sz="1400" dirty="0"/>
                </a:p>
              </p:txBody>
            </p:sp>
          </mc:Choice>
          <mc:Fallback xmlns="">
            <p:sp>
              <p:nvSpPr>
                <p:cNvPr id="2" name="テキスト ボックス 1">
                  <a:extLst>
                    <a:ext uri="{FF2B5EF4-FFF2-40B4-BE49-F238E27FC236}">
                      <a16:creationId xmlns:a16="http://schemas.microsoft.com/office/drawing/2014/main" id="{3A543F40-2F68-4204-AF24-33127021D3E0}"/>
                    </a:ext>
                  </a:extLst>
                </p:cNvPr>
                <p:cNvSpPr txBox="1">
                  <a:spLocks noRot="1" noChangeAspect="1" noMove="1" noResize="1" noEditPoints="1" noAdjustHandles="1" noChangeArrowheads="1" noChangeShapeType="1" noTextEdit="1"/>
                </p:cNvSpPr>
                <p:nvPr/>
              </p:nvSpPr>
              <p:spPr>
                <a:xfrm>
                  <a:off x="5915187" y="3111939"/>
                  <a:ext cx="5321524" cy="1080039"/>
                </a:xfrm>
                <a:prstGeom prst="rect">
                  <a:avLst/>
                </a:prstGeom>
                <a:blipFill>
                  <a:blip r:embed="rId5"/>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918279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828F2E09-F83E-44E6-B018-C46A45CD1750}"/>
              </a:ext>
            </a:extLst>
          </p:cNvPr>
          <p:cNvSpPr txBox="1"/>
          <p:nvPr/>
        </p:nvSpPr>
        <p:spPr>
          <a:xfrm rot="19882661">
            <a:off x="116670" y="229086"/>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目次</a:t>
            </a:r>
          </a:p>
        </p:txBody>
      </p:sp>
      <p:sp>
        <p:nvSpPr>
          <p:cNvPr id="7" name="テキスト ボックス 6">
            <a:extLst>
              <a:ext uri="{FF2B5EF4-FFF2-40B4-BE49-F238E27FC236}">
                <a16:creationId xmlns:a16="http://schemas.microsoft.com/office/drawing/2014/main" id="{79E91930-7771-4402-BDD3-E3A0795133D2}"/>
              </a:ext>
            </a:extLst>
          </p:cNvPr>
          <p:cNvSpPr txBox="1"/>
          <p:nvPr/>
        </p:nvSpPr>
        <p:spPr>
          <a:xfrm>
            <a:off x="3350849" y="1028414"/>
            <a:ext cx="2296885" cy="338554"/>
          </a:xfrm>
          <a:prstGeom prst="rect">
            <a:avLst/>
          </a:prstGeom>
          <a:noFill/>
        </p:spPr>
        <p:txBody>
          <a:bodyPr wrap="square" rtlCol="0">
            <a:spAutoFit/>
          </a:bodyPr>
          <a:lstStyle/>
          <a:p>
            <a:r>
              <a:rPr kumimoji="1" lang="ja-JP" altLang="en-US" sz="1600" dirty="0"/>
              <a:t>目的</a:t>
            </a:r>
          </a:p>
        </p:txBody>
      </p:sp>
      <p:sp>
        <p:nvSpPr>
          <p:cNvPr id="11" name="テキスト ボックス 10">
            <a:extLst>
              <a:ext uri="{FF2B5EF4-FFF2-40B4-BE49-F238E27FC236}">
                <a16:creationId xmlns:a16="http://schemas.microsoft.com/office/drawing/2014/main" id="{DE63B55A-276A-4008-BDE2-BC03A649954D}"/>
              </a:ext>
            </a:extLst>
          </p:cNvPr>
          <p:cNvSpPr txBox="1"/>
          <p:nvPr/>
        </p:nvSpPr>
        <p:spPr>
          <a:xfrm>
            <a:off x="3350849" y="203991"/>
            <a:ext cx="2296885" cy="338554"/>
          </a:xfrm>
          <a:prstGeom prst="rect">
            <a:avLst/>
          </a:prstGeom>
          <a:noFill/>
        </p:spPr>
        <p:txBody>
          <a:bodyPr wrap="square" rtlCol="0">
            <a:spAutoFit/>
          </a:bodyPr>
          <a:lstStyle/>
          <a:p>
            <a:r>
              <a:rPr kumimoji="1" lang="ja-JP" altLang="en-US" sz="1600" dirty="0"/>
              <a:t>始めに</a:t>
            </a:r>
          </a:p>
        </p:txBody>
      </p:sp>
      <p:sp>
        <p:nvSpPr>
          <p:cNvPr id="2" name="正方形/長方形 1">
            <a:extLst>
              <a:ext uri="{FF2B5EF4-FFF2-40B4-BE49-F238E27FC236}">
                <a16:creationId xmlns:a16="http://schemas.microsoft.com/office/drawing/2014/main" id="{732D876E-75A5-4BBE-A24E-321E9983CFC4}"/>
              </a:ext>
            </a:extLst>
          </p:cNvPr>
          <p:cNvSpPr/>
          <p:nvPr/>
        </p:nvSpPr>
        <p:spPr>
          <a:xfrm>
            <a:off x="3320472" y="468687"/>
            <a:ext cx="4318578" cy="46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B02E109A-9282-4CA0-AD6B-21615F1A9277}"/>
              </a:ext>
            </a:extLst>
          </p:cNvPr>
          <p:cNvSpPr txBox="1"/>
          <p:nvPr/>
        </p:nvSpPr>
        <p:spPr>
          <a:xfrm>
            <a:off x="3851900" y="532882"/>
            <a:ext cx="1915794" cy="276999"/>
          </a:xfrm>
          <a:prstGeom prst="rect">
            <a:avLst/>
          </a:prstGeom>
          <a:noFill/>
        </p:spPr>
        <p:txBody>
          <a:bodyPr wrap="square" rtlCol="0">
            <a:spAutoFit/>
          </a:bodyPr>
          <a:lstStyle/>
          <a:p>
            <a:r>
              <a:rPr kumimoji="1" lang="ja-JP" altLang="en-US" sz="1200" dirty="0"/>
              <a:t>生態学を選んだ理由</a:t>
            </a:r>
          </a:p>
        </p:txBody>
      </p:sp>
      <p:sp>
        <p:nvSpPr>
          <p:cNvPr id="13" name="テキスト ボックス 12">
            <a:extLst>
              <a:ext uri="{FF2B5EF4-FFF2-40B4-BE49-F238E27FC236}">
                <a16:creationId xmlns:a16="http://schemas.microsoft.com/office/drawing/2014/main" id="{F9770F4A-236E-484B-958D-F7288DFD8F03}"/>
              </a:ext>
            </a:extLst>
          </p:cNvPr>
          <p:cNvSpPr txBox="1"/>
          <p:nvPr/>
        </p:nvSpPr>
        <p:spPr>
          <a:xfrm>
            <a:off x="5767694" y="532883"/>
            <a:ext cx="1604325" cy="276999"/>
          </a:xfrm>
          <a:prstGeom prst="rect">
            <a:avLst/>
          </a:prstGeom>
          <a:noFill/>
        </p:spPr>
        <p:txBody>
          <a:bodyPr wrap="square" rtlCol="0">
            <a:spAutoFit/>
          </a:bodyPr>
          <a:lstStyle/>
          <a:p>
            <a:r>
              <a:rPr kumimoji="1" lang="en-US" altLang="ja-JP" sz="1200" dirty="0"/>
              <a:t>---------  P3</a:t>
            </a:r>
            <a:endParaRPr kumimoji="1" lang="ja-JP" altLang="en-US" sz="1200" dirty="0"/>
          </a:p>
        </p:txBody>
      </p:sp>
      <p:sp>
        <p:nvSpPr>
          <p:cNvPr id="15" name="正方形/長方形 14">
            <a:extLst>
              <a:ext uri="{FF2B5EF4-FFF2-40B4-BE49-F238E27FC236}">
                <a16:creationId xmlns:a16="http://schemas.microsoft.com/office/drawing/2014/main" id="{89DC9827-BC78-4882-A320-F508DFD328E6}"/>
              </a:ext>
            </a:extLst>
          </p:cNvPr>
          <p:cNvSpPr/>
          <p:nvPr/>
        </p:nvSpPr>
        <p:spPr>
          <a:xfrm>
            <a:off x="3320472" y="1295865"/>
            <a:ext cx="4318578" cy="46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69FB45B-2E3E-4F84-9793-0A9A80E91552}"/>
              </a:ext>
            </a:extLst>
          </p:cNvPr>
          <p:cNvSpPr txBox="1"/>
          <p:nvPr/>
        </p:nvSpPr>
        <p:spPr>
          <a:xfrm>
            <a:off x="3851900" y="1431156"/>
            <a:ext cx="1915794" cy="276999"/>
          </a:xfrm>
          <a:prstGeom prst="rect">
            <a:avLst/>
          </a:prstGeom>
          <a:noFill/>
        </p:spPr>
        <p:txBody>
          <a:bodyPr wrap="square" rtlCol="0">
            <a:spAutoFit/>
          </a:bodyPr>
          <a:lstStyle/>
          <a:p>
            <a:r>
              <a:rPr kumimoji="1" lang="ja-JP" altLang="en-US" sz="1200" dirty="0"/>
              <a:t>研究の目的</a:t>
            </a:r>
          </a:p>
        </p:txBody>
      </p:sp>
      <p:sp>
        <p:nvSpPr>
          <p:cNvPr id="17" name="テキスト ボックス 16">
            <a:extLst>
              <a:ext uri="{FF2B5EF4-FFF2-40B4-BE49-F238E27FC236}">
                <a16:creationId xmlns:a16="http://schemas.microsoft.com/office/drawing/2014/main" id="{AD2DA3E0-34F3-4322-A17D-8E81912AB55A}"/>
              </a:ext>
            </a:extLst>
          </p:cNvPr>
          <p:cNvSpPr txBox="1"/>
          <p:nvPr/>
        </p:nvSpPr>
        <p:spPr>
          <a:xfrm>
            <a:off x="5767694" y="1431157"/>
            <a:ext cx="1604325" cy="276999"/>
          </a:xfrm>
          <a:prstGeom prst="rect">
            <a:avLst/>
          </a:prstGeom>
          <a:noFill/>
        </p:spPr>
        <p:txBody>
          <a:bodyPr wrap="square" rtlCol="0">
            <a:spAutoFit/>
          </a:bodyPr>
          <a:lstStyle/>
          <a:p>
            <a:r>
              <a:rPr kumimoji="1" lang="en-US" altLang="ja-JP" sz="1200" dirty="0"/>
              <a:t>---------  P4</a:t>
            </a:r>
            <a:endParaRPr kumimoji="1" lang="ja-JP" altLang="en-US" sz="1200" dirty="0"/>
          </a:p>
        </p:txBody>
      </p:sp>
      <p:sp>
        <p:nvSpPr>
          <p:cNvPr id="18" name="正方形/長方形 17">
            <a:extLst>
              <a:ext uri="{FF2B5EF4-FFF2-40B4-BE49-F238E27FC236}">
                <a16:creationId xmlns:a16="http://schemas.microsoft.com/office/drawing/2014/main" id="{1FAFDC34-702B-40B6-A2DE-7840A3ACCCEB}"/>
              </a:ext>
            </a:extLst>
          </p:cNvPr>
          <p:cNvSpPr/>
          <p:nvPr/>
        </p:nvSpPr>
        <p:spPr>
          <a:xfrm>
            <a:off x="3320472" y="2222544"/>
            <a:ext cx="4318578" cy="46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6635DBE8-E8B4-4501-A207-D5C8C376C420}"/>
              </a:ext>
            </a:extLst>
          </p:cNvPr>
          <p:cNvSpPr txBox="1"/>
          <p:nvPr/>
        </p:nvSpPr>
        <p:spPr>
          <a:xfrm>
            <a:off x="3350849" y="1930758"/>
            <a:ext cx="2296885" cy="338554"/>
          </a:xfrm>
          <a:prstGeom prst="rect">
            <a:avLst/>
          </a:prstGeom>
          <a:noFill/>
        </p:spPr>
        <p:txBody>
          <a:bodyPr wrap="square" rtlCol="0">
            <a:spAutoFit/>
          </a:bodyPr>
          <a:lstStyle/>
          <a:p>
            <a:r>
              <a:rPr kumimoji="1" lang="ja-JP" altLang="en-US" sz="1600" dirty="0"/>
              <a:t>背景</a:t>
            </a:r>
          </a:p>
        </p:txBody>
      </p:sp>
      <p:sp>
        <p:nvSpPr>
          <p:cNvPr id="20" name="テキスト ボックス 19">
            <a:extLst>
              <a:ext uri="{FF2B5EF4-FFF2-40B4-BE49-F238E27FC236}">
                <a16:creationId xmlns:a16="http://schemas.microsoft.com/office/drawing/2014/main" id="{56C3DE2E-F4E1-4710-8A7E-126F30657876}"/>
              </a:ext>
            </a:extLst>
          </p:cNvPr>
          <p:cNvSpPr txBox="1"/>
          <p:nvPr/>
        </p:nvSpPr>
        <p:spPr>
          <a:xfrm>
            <a:off x="3851900" y="2381078"/>
            <a:ext cx="1915794" cy="276999"/>
          </a:xfrm>
          <a:prstGeom prst="rect">
            <a:avLst/>
          </a:prstGeom>
          <a:noFill/>
        </p:spPr>
        <p:txBody>
          <a:bodyPr wrap="square" rtlCol="0">
            <a:spAutoFit/>
          </a:bodyPr>
          <a:lstStyle/>
          <a:p>
            <a:r>
              <a:rPr kumimoji="1" lang="ja-JP" altLang="en-US" sz="1200" dirty="0"/>
              <a:t>絶滅の議論の必要性</a:t>
            </a:r>
          </a:p>
        </p:txBody>
      </p:sp>
      <p:sp>
        <p:nvSpPr>
          <p:cNvPr id="21" name="テキスト ボックス 20">
            <a:extLst>
              <a:ext uri="{FF2B5EF4-FFF2-40B4-BE49-F238E27FC236}">
                <a16:creationId xmlns:a16="http://schemas.microsoft.com/office/drawing/2014/main" id="{9E7BBF13-5F17-47BF-9349-22767B78E568}"/>
              </a:ext>
            </a:extLst>
          </p:cNvPr>
          <p:cNvSpPr txBox="1"/>
          <p:nvPr/>
        </p:nvSpPr>
        <p:spPr>
          <a:xfrm>
            <a:off x="5767694" y="2381079"/>
            <a:ext cx="1604325" cy="276999"/>
          </a:xfrm>
          <a:prstGeom prst="rect">
            <a:avLst/>
          </a:prstGeom>
          <a:noFill/>
        </p:spPr>
        <p:txBody>
          <a:bodyPr wrap="square" rtlCol="0">
            <a:spAutoFit/>
          </a:bodyPr>
          <a:lstStyle/>
          <a:p>
            <a:r>
              <a:rPr kumimoji="1" lang="en-US" altLang="ja-JP" sz="1200" dirty="0"/>
              <a:t>---------  P5</a:t>
            </a:r>
            <a:r>
              <a:rPr kumimoji="1" lang="ja-JP" altLang="en-US" sz="1200" dirty="0"/>
              <a:t>～</a:t>
            </a:r>
            <a:r>
              <a:rPr kumimoji="1" lang="en-US" altLang="ja-JP" sz="1200" dirty="0"/>
              <a:t>6</a:t>
            </a:r>
            <a:endParaRPr kumimoji="1" lang="ja-JP" altLang="en-US" sz="1200" dirty="0"/>
          </a:p>
        </p:txBody>
      </p:sp>
      <p:sp>
        <p:nvSpPr>
          <p:cNvPr id="22" name="テキスト ボックス 21">
            <a:extLst>
              <a:ext uri="{FF2B5EF4-FFF2-40B4-BE49-F238E27FC236}">
                <a16:creationId xmlns:a16="http://schemas.microsoft.com/office/drawing/2014/main" id="{8B60FC2B-BA26-4000-B295-1CC911DFFF94}"/>
              </a:ext>
            </a:extLst>
          </p:cNvPr>
          <p:cNvSpPr txBox="1"/>
          <p:nvPr/>
        </p:nvSpPr>
        <p:spPr>
          <a:xfrm>
            <a:off x="3851900" y="2722265"/>
            <a:ext cx="1915794" cy="276999"/>
          </a:xfrm>
          <a:prstGeom prst="rect">
            <a:avLst/>
          </a:prstGeom>
          <a:noFill/>
        </p:spPr>
        <p:txBody>
          <a:bodyPr wrap="square" rtlCol="0">
            <a:spAutoFit/>
          </a:bodyPr>
          <a:lstStyle/>
          <a:p>
            <a:r>
              <a:rPr kumimoji="1" lang="ja-JP" altLang="en-US" sz="1200" dirty="0"/>
              <a:t>生態系の安定性について</a:t>
            </a:r>
          </a:p>
        </p:txBody>
      </p:sp>
      <p:sp>
        <p:nvSpPr>
          <p:cNvPr id="23" name="テキスト ボックス 22">
            <a:extLst>
              <a:ext uri="{FF2B5EF4-FFF2-40B4-BE49-F238E27FC236}">
                <a16:creationId xmlns:a16="http://schemas.microsoft.com/office/drawing/2014/main" id="{3F860EE5-ACEA-48B3-B8DC-62D2E31D7123}"/>
              </a:ext>
            </a:extLst>
          </p:cNvPr>
          <p:cNvSpPr txBox="1"/>
          <p:nvPr/>
        </p:nvSpPr>
        <p:spPr>
          <a:xfrm>
            <a:off x="5767694" y="2722266"/>
            <a:ext cx="1604325" cy="276999"/>
          </a:xfrm>
          <a:prstGeom prst="rect">
            <a:avLst/>
          </a:prstGeom>
          <a:noFill/>
        </p:spPr>
        <p:txBody>
          <a:bodyPr wrap="square" rtlCol="0">
            <a:spAutoFit/>
          </a:bodyPr>
          <a:lstStyle/>
          <a:p>
            <a:r>
              <a:rPr kumimoji="1" lang="en-US" altLang="ja-JP" sz="1200" dirty="0"/>
              <a:t>---------  P7</a:t>
            </a:r>
            <a:r>
              <a:rPr kumimoji="1" lang="ja-JP" altLang="en-US" sz="1200" dirty="0"/>
              <a:t>～</a:t>
            </a:r>
            <a:r>
              <a:rPr kumimoji="1" lang="en-US" altLang="ja-JP" sz="1200" dirty="0"/>
              <a:t>9</a:t>
            </a:r>
            <a:endParaRPr kumimoji="1" lang="ja-JP" altLang="en-US" sz="1200" dirty="0"/>
          </a:p>
        </p:txBody>
      </p:sp>
      <p:sp>
        <p:nvSpPr>
          <p:cNvPr id="24" name="正方形/長方形 23">
            <a:extLst>
              <a:ext uri="{FF2B5EF4-FFF2-40B4-BE49-F238E27FC236}">
                <a16:creationId xmlns:a16="http://schemas.microsoft.com/office/drawing/2014/main" id="{8B48DE50-3DF7-4C50-B450-C830299996A3}"/>
              </a:ext>
            </a:extLst>
          </p:cNvPr>
          <p:cNvSpPr/>
          <p:nvPr/>
        </p:nvSpPr>
        <p:spPr>
          <a:xfrm>
            <a:off x="3320472" y="3441009"/>
            <a:ext cx="4318578" cy="46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74CF7B21-7FF5-4CF9-A6F2-53E4DB06DB80}"/>
              </a:ext>
            </a:extLst>
          </p:cNvPr>
          <p:cNvSpPr txBox="1"/>
          <p:nvPr/>
        </p:nvSpPr>
        <p:spPr>
          <a:xfrm>
            <a:off x="3350849" y="3149223"/>
            <a:ext cx="2296885" cy="338554"/>
          </a:xfrm>
          <a:prstGeom prst="rect">
            <a:avLst/>
          </a:prstGeom>
          <a:noFill/>
        </p:spPr>
        <p:txBody>
          <a:bodyPr wrap="square" rtlCol="0">
            <a:spAutoFit/>
          </a:bodyPr>
          <a:lstStyle/>
          <a:p>
            <a:r>
              <a:rPr kumimoji="1" lang="ja-JP" altLang="en-US" sz="1600" dirty="0"/>
              <a:t>方法</a:t>
            </a:r>
          </a:p>
        </p:txBody>
      </p:sp>
      <p:sp>
        <p:nvSpPr>
          <p:cNvPr id="26" name="テキスト ボックス 25">
            <a:extLst>
              <a:ext uri="{FF2B5EF4-FFF2-40B4-BE49-F238E27FC236}">
                <a16:creationId xmlns:a16="http://schemas.microsoft.com/office/drawing/2014/main" id="{707F4B00-8A7C-476A-8C77-6D89CD7E0D8C}"/>
              </a:ext>
            </a:extLst>
          </p:cNvPr>
          <p:cNvSpPr txBox="1"/>
          <p:nvPr/>
        </p:nvSpPr>
        <p:spPr>
          <a:xfrm>
            <a:off x="3851900" y="3599543"/>
            <a:ext cx="1915794" cy="276999"/>
          </a:xfrm>
          <a:prstGeom prst="rect">
            <a:avLst/>
          </a:prstGeom>
          <a:noFill/>
        </p:spPr>
        <p:txBody>
          <a:bodyPr wrap="square" rtlCol="0">
            <a:spAutoFit/>
          </a:bodyPr>
          <a:lstStyle/>
          <a:p>
            <a:r>
              <a:rPr kumimoji="1" lang="en-US" altLang="ja-JP" sz="1200" dirty="0"/>
              <a:t>S-IBM</a:t>
            </a:r>
            <a:r>
              <a:rPr kumimoji="1" lang="ja-JP" altLang="en-US" sz="1200" dirty="0"/>
              <a:t>のアルゴリズム</a:t>
            </a:r>
          </a:p>
        </p:txBody>
      </p:sp>
      <p:sp>
        <p:nvSpPr>
          <p:cNvPr id="27" name="テキスト ボックス 26">
            <a:extLst>
              <a:ext uri="{FF2B5EF4-FFF2-40B4-BE49-F238E27FC236}">
                <a16:creationId xmlns:a16="http://schemas.microsoft.com/office/drawing/2014/main" id="{DA374AEA-A9D6-49D2-A0E8-5B0741B30806}"/>
              </a:ext>
            </a:extLst>
          </p:cNvPr>
          <p:cNvSpPr txBox="1"/>
          <p:nvPr/>
        </p:nvSpPr>
        <p:spPr>
          <a:xfrm>
            <a:off x="5767694" y="3599544"/>
            <a:ext cx="1604325" cy="276999"/>
          </a:xfrm>
          <a:prstGeom prst="rect">
            <a:avLst/>
          </a:prstGeom>
          <a:noFill/>
        </p:spPr>
        <p:txBody>
          <a:bodyPr wrap="square" rtlCol="0">
            <a:spAutoFit/>
          </a:bodyPr>
          <a:lstStyle/>
          <a:p>
            <a:r>
              <a:rPr kumimoji="1" lang="en-US" altLang="ja-JP" sz="1200" dirty="0"/>
              <a:t>---------  P10</a:t>
            </a:r>
            <a:r>
              <a:rPr kumimoji="1" lang="ja-JP" altLang="en-US" sz="1200" dirty="0"/>
              <a:t>～</a:t>
            </a:r>
            <a:r>
              <a:rPr kumimoji="1" lang="en-US" altLang="ja-JP" sz="1200" dirty="0"/>
              <a:t>11</a:t>
            </a:r>
            <a:endParaRPr kumimoji="1" lang="ja-JP" altLang="en-US" sz="1200" dirty="0"/>
          </a:p>
        </p:txBody>
      </p:sp>
      <p:sp>
        <p:nvSpPr>
          <p:cNvPr id="28" name="テキスト ボックス 27">
            <a:extLst>
              <a:ext uri="{FF2B5EF4-FFF2-40B4-BE49-F238E27FC236}">
                <a16:creationId xmlns:a16="http://schemas.microsoft.com/office/drawing/2014/main" id="{421F9A12-56D5-493F-B8AF-C7FD06F97057}"/>
              </a:ext>
            </a:extLst>
          </p:cNvPr>
          <p:cNvSpPr txBox="1"/>
          <p:nvPr/>
        </p:nvSpPr>
        <p:spPr>
          <a:xfrm>
            <a:off x="3851900" y="3940730"/>
            <a:ext cx="1915794" cy="276999"/>
          </a:xfrm>
          <a:prstGeom prst="rect">
            <a:avLst/>
          </a:prstGeom>
          <a:noFill/>
        </p:spPr>
        <p:txBody>
          <a:bodyPr wrap="square" rtlCol="0">
            <a:spAutoFit/>
          </a:bodyPr>
          <a:lstStyle/>
          <a:p>
            <a:r>
              <a:rPr kumimoji="1" lang="ja-JP" altLang="en-US" sz="1200" dirty="0"/>
              <a:t>ソフトウェア開発</a:t>
            </a:r>
          </a:p>
        </p:txBody>
      </p:sp>
      <p:sp>
        <p:nvSpPr>
          <p:cNvPr id="29" name="テキスト ボックス 28">
            <a:extLst>
              <a:ext uri="{FF2B5EF4-FFF2-40B4-BE49-F238E27FC236}">
                <a16:creationId xmlns:a16="http://schemas.microsoft.com/office/drawing/2014/main" id="{A4BF1689-F0DF-4666-A1C2-C32B9F860DE9}"/>
              </a:ext>
            </a:extLst>
          </p:cNvPr>
          <p:cNvSpPr txBox="1"/>
          <p:nvPr/>
        </p:nvSpPr>
        <p:spPr>
          <a:xfrm>
            <a:off x="5767694" y="3940731"/>
            <a:ext cx="1604325" cy="276999"/>
          </a:xfrm>
          <a:prstGeom prst="rect">
            <a:avLst/>
          </a:prstGeom>
          <a:noFill/>
        </p:spPr>
        <p:txBody>
          <a:bodyPr wrap="square" rtlCol="0">
            <a:spAutoFit/>
          </a:bodyPr>
          <a:lstStyle/>
          <a:p>
            <a:r>
              <a:rPr kumimoji="1" lang="en-US" altLang="ja-JP" sz="1200" dirty="0"/>
              <a:t>---------  P12</a:t>
            </a:r>
            <a:r>
              <a:rPr kumimoji="1" lang="ja-JP" altLang="en-US" sz="1200" dirty="0"/>
              <a:t>～</a:t>
            </a:r>
            <a:r>
              <a:rPr kumimoji="1" lang="en-US" altLang="ja-JP" sz="1200" dirty="0"/>
              <a:t>13</a:t>
            </a:r>
            <a:endParaRPr kumimoji="1" lang="ja-JP" altLang="en-US" sz="1200" dirty="0"/>
          </a:p>
        </p:txBody>
      </p:sp>
      <p:sp>
        <p:nvSpPr>
          <p:cNvPr id="30" name="正方形/長方形 29">
            <a:extLst>
              <a:ext uri="{FF2B5EF4-FFF2-40B4-BE49-F238E27FC236}">
                <a16:creationId xmlns:a16="http://schemas.microsoft.com/office/drawing/2014/main" id="{CAD23154-1732-4229-ABBA-BEF26171EEAF}"/>
              </a:ext>
            </a:extLst>
          </p:cNvPr>
          <p:cNvSpPr/>
          <p:nvPr/>
        </p:nvSpPr>
        <p:spPr>
          <a:xfrm>
            <a:off x="3320472" y="4659474"/>
            <a:ext cx="4318578" cy="46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2237FBB3-D464-4860-A08D-9365DF96EC54}"/>
              </a:ext>
            </a:extLst>
          </p:cNvPr>
          <p:cNvSpPr txBox="1"/>
          <p:nvPr/>
        </p:nvSpPr>
        <p:spPr>
          <a:xfrm>
            <a:off x="3350849" y="4367688"/>
            <a:ext cx="2296885" cy="338554"/>
          </a:xfrm>
          <a:prstGeom prst="rect">
            <a:avLst/>
          </a:prstGeom>
          <a:noFill/>
        </p:spPr>
        <p:txBody>
          <a:bodyPr wrap="square" rtlCol="0">
            <a:spAutoFit/>
          </a:bodyPr>
          <a:lstStyle/>
          <a:p>
            <a:r>
              <a:rPr kumimoji="1" lang="ja-JP" altLang="en-US" sz="1600" dirty="0"/>
              <a:t>結果</a:t>
            </a:r>
          </a:p>
        </p:txBody>
      </p:sp>
      <p:sp>
        <p:nvSpPr>
          <p:cNvPr id="32" name="テキスト ボックス 31">
            <a:extLst>
              <a:ext uri="{FF2B5EF4-FFF2-40B4-BE49-F238E27FC236}">
                <a16:creationId xmlns:a16="http://schemas.microsoft.com/office/drawing/2014/main" id="{E1D65C16-1DB9-4B5A-9E1C-3DCF956B59DD}"/>
              </a:ext>
            </a:extLst>
          </p:cNvPr>
          <p:cNvSpPr txBox="1"/>
          <p:nvPr/>
        </p:nvSpPr>
        <p:spPr>
          <a:xfrm>
            <a:off x="3851900" y="4818008"/>
            <a:ext cx="1915794" cy="276999"/>
          </a:xfrm>
          <a:prstGeom prst="rect">
            <a:avLst/>
          </a:prstGeom>
          <a:noFill/>
        </p:spPr>
        <p:txBody>
          <a:bodyPr wrap="square" rtlCol="0">
            <a:spAutoFit/>
          </a:bodyPr>
          <a:lstStyle/>
          <a:p>
            <a:r>
              <a:rPr kumimoji="1" lang="ja-JP" altLang="en-US" sz="1200" dirty="0"/>
              <a:t>成果①　絶滅の発生頻度</a:t>
            </a:r>
          </a:p>
        </p:txBody>
      </p:sp>
      <p:sp>
        <p:nvSpPr>
          <p:cNvPr id="33" name="テキスト ボックス 32">
            <a:extLst>
              <a:ext uri="{FF2B5EF4-FFF2-40B4-BE49-F238E27FC236}">
                <a16:creationId xmlns:a16="http://schemas.microsoft.com/office/drawing/2014/main" id="{4D50AB17-8F3D-429C-B976-7C192252121F}"/>
              </a:ext>
            </a:extLst>
          </p:cNvPr>
          <p:cNvSpPr txBox="1"/>
          <p:nvPr/>
        </p:nvSpPr>
        <p:spPr>
          <a:xfrm>
            <a:off x="5767694" y="4818009"/>
            <a:ext cx="1604325" cy="276999"/>
          </a:xfrm>
          <a:prstGeom prst="rect">
            <a:avLst/>
          </a:prstGeom>
          <a:noFill/>
        </p:spPr>
        <p:txBody>
          <a:bodyPr wrap="square" rtlCol="0">
            <a:spAutoFit/>
          </a:bodyPr>
          <a:lstStyle/>
          <a:p>
            <a:r>
              <a:rPr kumimoji="1" lang="en-US" altLang="ja-JP" sz="1200" dirty="0"/>
              <a:t>---------  P14</a:t>
            </a:r>
            <a:r>
              <a:rPr kumimoji="1" lang="ja-JP" altLang="en-US" sz="1200" dirty="0"/>
              <a:t>～</a:t>
            </a:r>
            <a:r>
              <a:rPr kumimoji="1" lang="en-US" altLang="ja-JP" sz="1200" dirty="0"/>
              <a:t>15</a:t>
            </a:r>
            <a:endParaRPr kumimoji="1" lang="ja-JP" altLang="en-US" sz="1200" dirty="0"/>
          </a:p>
        </p:txBody>
      </p:sp>
      <p:sp>
        <p:nvSpPr>
          <p:cNvPr id="34" name="テキスト ボックス 33">
            <a:extLst>
              <a:ext uri="{FF2B5EF4-FFF2-40B4-BE49-F238E27FC236}">
                <a16:creationId xmlns:a16="http://schemas.microsoft.com/office/drawing/2014/main" id="{DFB70BD7-781A-4210-BDAE-798F4B0CC99D}"/>
              </a:ext>
            </a:extLst>
          </p:cNvPr>
          <p:cNvSpPr txBox="1"/>
          <p:nvPr/>
        </p:nvSpPr>
        <p:spPr>
          <a:xfrm>
            <a:off x="3851900" y="5159195"/>
            <a:ext cx="1915794" cy="276999"/>
          </a:xfrm>
          <a:prstGeom prst="rect">
            <a:avLst/>
          </a:prstGeom>
          <a:noFill/>
        </p:spPr>
        <p:txBody>
          <a:bodyPr wrap="square" rtlCol="0">
            <a:spAutoFit/>
          </a:bodyPr>
          <a:lstStyle/>
          <a:p>
            <a:r>
              <a:rPr kumimoji="1" lang="ja-JP" altLang="en-US" sz="1200" dirty="0"/>
              <a:t>成果②　理論限界の発見</a:t>
            </a:r>
          </a:p>
        </p:txBody>
      </p:sp>
      <p:sp>
        <p:nvSpPr>
          <p:cNvPr id="35" name="テキスト ボックス 34">
            <a:extLst>
              <a:ext uri="{FF2B5EF4-FFF2-40B4-BE49-F238E27FC236}">
                <a16:creationId xmlns:a16="http://schemas.microsoft.com/office/drawing/2014/main" id="{A9296C7D-3D62-4378-A77C-869F756A8063}"/>
              </a:ext>
            </a:extLst>
          </p:cNvPr>
          <p:cNvSpPr txBox="1"/>
          <p:nvPr/>
        </p:nvSpPr>
        <p:spPr>
          <a:xfrm>
            <a:off x="5767694" y="5159196"/>
            <a:ext cx="1604325" cy="276999"/>
          </a:xfrm>
          <a:prstGeom prst="rect">
            <a:avLst/>
          </a:prstGeom>
          <a:noFill/>
        </p:spPr>
        <p:txBody>
          <a:bodyPr wrap="square" rtlCol="0">
            <a:spAutoFit/>
          </a:bodyPr>
          <a:lstStyle/>
          <a:p>
            <a:r>
              <a:rPr kumimoji="1" lang="en-US" altLang="ja-JP" sz="1200" dirty="0"/>
              <a:t>---------  P16</a:t>
            </a:r>
            <a:r>
              <a:rPr kumimoji="1" lang="ja-JP" altLang="en-US" sz="1200" dirty="0"/>
              <a:t>～</a:t>
            </a:r>
            <a:r>
              <a:rPr kumimoji="1" lang="en-US" altLang="ja-JP" sz="1200" dirty="0"/>
              <a:t>17</a:t>
            </a:r>
            <a:endParaRPr kumimoji="1" lang="ja-JP" altLang="en-US" sz="1200" dirty="0"/>
          </a:p>
        </p:txBody>
      </p:sp>
      <p:sp>
        <p:nvSpPr>
          <p:cNvPr id="36" name="正方形/長方形 35">
            <a:extLst>
              <a:ext uri="{FF2B5EF4-FFF2-40B4-BE49-F238E27FC236}">
                <a16:creationId xmlns:a16="http://schemas.microsoft.com/office/drawing/2014/main" id="{78B583CB-FEAD-4429-A29B-108C254A5DB7}"/>
              </a:ext>
            </a:extLst>
          </p:cNvPr>
          <p:cNvSpPr/>
          <p:nvPr/>
        </p:nvSpPr>
        <p:spPr>
          <a:xfrm>
            <a:off x="3320472" y="5836557"/>
            <a:ext cx="4318578" cy="46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6454875-9E68-441A-8399-17300626100C}"/>
              </a:ext>
            </a:extLst>
          </p:cNvPr>
          <p:cNvSpPr txBox="1"/>
          <p:nvPr/>
        </p:nvSpPr>
        <p:spPr>
          <a:xfrm>
            <a:off x="3350849" y="5544771"/>
            <a:ext cx="2296885" cy="338554"/>
          </a:xfrm>
          <a:prstGeom prst="rect">
            <a:avLst/>
          </a:prstGeom>
          <a:noFill/>
        </p:spPr>
        <p:txBody>
          <a:bodyPr wrap="square" rtlCol="0">
            <a:spAutoFit/>
          </a:bodyPr>
          <a:lstStyle/>
          <a:p>
            <a:r>
              <a:rPr kumimoji="1" lang="ja-JP" altLang="en-US" sz="1600" dirty="0"/>
              <a:t>展望</a:t>
            </a:r>
          </a:p>
        </p:txBody>
      </p:sp>
      <p:sp>
        <p:nvSpPr>
          <p:cNvPr id="38" name="テキスト ボックス 37">
            <a:extLst>
              <a:ext uri="{FF2B5EF4-FFF2-40B4-BE49-F238E27FC236}">
                <a16:creationId xmlns:a16="http://schemas.microsoft.com/office/drawing/2014/main" id="{E167CB22-11F6-40AE-8C23-38E97341850B}"/>
              </a:ext>
            </a:extLst>
          </p:cNvPr>
          <p:cNvSpPr txBox="1"/>
          <p:nvPr/>
        </p:nvSpPr>
        <p:spPr>
          <a:xfrm>
            <a:off x="3851900" y="5995091"/>
            <a:ext cx="1915794" cy="276999"/>
          </a:xfrm>
          <a:prstGeom prst="rect">
            <a:avLst/>
          </a:prstGeom>
          <a:noFill/>
        </p:spPr>
        <p:txBody>
          <a:bodyPr wrap="square" rtlCol="0">
            <a:spAutoFit/>
          </a:bodyPr>
          <a:lstStyle/>
          <a:p>
            <a:r>
              <a:rPr kumimoji="1" lang="ja-JP" altLang="en-US" sz="1200" dirty="0"/>
              <a:t>モデルの拡張性</a:t>
            </a:r>
          </a:p>
        </p:txBody>
      </p:sp>
      <p:sp>
        <p:nvSpPr>
          <p:cNvPr id="39" name="テキスト ボックス 38">
            <a:extLst>
              <a:ext uri="{FF2B5EF4-FFF2-40B4-BE49-F238E27FC236}">
                <a16:creationId xmlns:a16="http://schemas.microsoft.com/office/drawing/2014/main" id="{74783F32-0C69-482D-BA36-126ADC3A9043}"/>
              </a:ext>
            </a:extLst>
          </p:cNvPr>
          <p:cNvSpPr txBox="1"/>
          <p:nvPr/>
        </p:nvSpPr>
        <p:spPr>
          <a:xfrm>
            <a:off x="5767694" y="5995092"/>
            <a:ext cx="1604325" cy="276999"/>
          </a:xfrm>
          <a:prstGeom prst="rect">
            <a:avLst/>
          </a:prstGeom>
          <a:noFill/>
        </p:spPr>
        <p:txBody>
          <a:bodyPr wrap="square" rtlCol="0">
            <a:spAutoFit/>
          </a:bodyPr>
          <a:lstStyle/>
          <a:p>
            <a:r>
              <a:rPr kumimoji="1" lang="en-US" altLang="ja-JP" sz="1200" dirty="0"/>
              <a:t>---------  P18</a:t>
            </a:r>
            <a:endParaRPr kumimoji="1" lang="ja-JP" altLang="en-US" sz="1200" dirty="0"/>
          </a:p>
        </p:txBody>
      </p:sp>
    </p:spTree>
    <p:extLst>
      <p:ext uri="{BB962C8B-B14F-4D97-AF65-F5344CB8AC3E}">
        <p14:creationId xmlns:p14="http://schemas.microsoft.com/office/powerpoint/2010/main" val="4133100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四角形: 角を丸くする 108">
            <a:extLst>
              <a:ext uri="{FF2B5EF4-FFF2-40B4-BE49-F238E27FC236}">
                <a16:creationId xmlns:a16="http://schemas.microsoft.com/office/drawing/2014/main" id="{75F6FC55-2C42-4BCD-97F4-28D3AFAF0E1D}"/>
              </a:ext>
            </a:extLst>
          </p:cNvPr>
          <p:cNvSpPr/>
          <p:nvPr/>
        </p:nvSpPr>
        <p:spPr>
          <a:xfrm>
            <a:off x="8436401" y="3422421"/>
            <a:ext cx="3701515" cy="268916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四角形: 角を丸くする 107">
            <a:extLst>
              <a:ext uri="{FF2B5EF4-FFF2-40B4-BE49-F238E27FC236}">
                <a16:creationId xmlns:a16="http://schemas.microsoft.com/office/drawing/2014/main" id="{DD3092BB-CE4C-4820-936F-0615247F7551}"/>
              </a:ext>
            </a:extLst>
          </p:cNvPr>
          <p:cNvSpPr/>
          <p:nvPr/>
        </p:nvSpPr>
        <p:spPr>
          <a:xfrm>
            <a:off x="3841889" y="3361466"/>
            <a:ext cx="3701515" cy="277846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179B0307-BB77-4AC1-8099-90785993DFCF}"/>
              </a:ext>
            </a:extLst>
          </p:cNvPr>
          <p:cNvSpPr/>
          <p:nvPr/>
        </p:nvSpPr>
        <p:spPr>
          <a:xfrm>
            <a:off x="5847669" y="6216396"/>
            <a:ext cx="4330497" cy="591674"/>
          </a:xfrm>
          <a:prstGeom prst="rect">
            <a:avLst/>
          </a:prstGeom>
          <a:solidFill>
            <a:schemeClr val="bg2">
              <a:lumMod val="75000"/>
              <a:alpha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828F2E09-F83E-44E6-B018-C46A45CD1750}"/>
              </a:ext>
            </a:extLst>
          </p:cNvPr>
          <p:cNvSpPr txBox="1"/>
          <p:nvPr/>
        </p:nvSpPr>
        <p:spPr>
          <a:xfrm rot="19882661">
            <a:off x="-62249" y="259358"/>
            <a:ext cx="1933256" cy="584775"/>
          </a:xfrm>
          <a:prstGeom prst="rect">
            <a:avLst/>
          </a:prstGeom>
          <a:noFill/>
        </p:spPr>
        <p:txBody>
          <a:bodyPr wrap="square" rtlCol="0">
            <a:spAutoFit/>
          </a:bodyPr>
          <a:lstStyle/>
          <a:p>
            <a:r>
              <a:rPr kumimoji="1" lang="ja-JP" altLang="en-US" sz="3200" dirty="0">
                <a:solidFill>
                  <a:schemeClr val="bg1"/>
                </a:solidFill>
                <a:latin typeface="+mj-ea"/>
                <a:ea typeface="+mj-ea"/>
              </a:rPr>
              <a:t>はじめに</a:t>
            </a:r>
          </a:p>
        </p:txBody>
      </p:sp>
      <p:sp>
        <p:nvSpPr>
          <p:cNvPr id="8" name="コンテンツ プレースホルダー 2">
            <a:extLst>
              <a:ext uri="{FF2B5EF4-FFF2-40B4-BE49-F238E27FC236}">
                <a16:creationId xmlns:a16="http://schemas.microsoft.com/office/drawing/2014/main" id="{D26C9627-CB3E-4203-9AA1-572B0779FF93}"/>
              </a:ext>
            </a:extLst>
          </p:cNvPr>
          <p:cNvSpPr>
            <a:spLocks noGrp="1"/>
          </p:cNvSpPr>
          <p:nvPr>
            <p:ph idx="1"/>
          </p:nvPr>
        </p:nvSpPr>
        <p:spPr>
          <a:xfrm>
            <a:off x="1975502" y="858155"/>
            <a:ext cx="8610164" cy="944767"/>
          </a:xfrm>
        </p:spPr>
        <p:txBody>
          <a:bodyPr>
            <a:normAutofit fontScale="77500" lnSpcReduction="20000"/>
          </a:bodyPr>
          <a:lstStyle/>
          <a:p>
            <a:pPr marL="0" indent="0">
              <a:lnSpc>
                <a:spcPct val="150000"/>
              </a:lnSpc>
              <a:buNone/>
            </a:pPr>
            <a:r>
              <a:rPr kumimoji="1" lang="ja-JP" altLang="en-US" sz="2400" dirty="0">
                <a:solidFill>
                  <a:srgbClr val="FF0000"/>
                </a:solidFill>
                <a:latin typeface="HGSｺﾞｼｯｸE" panose="020B0900000000000000" pitchFamily="50" charset="-128"/>
                <a:ea typeface="HGSｺﾞｼｯｸE" panose="020B0900000000000000" pitchFamily="50" charset="-128"/>
              </a:rPr>
              <a:t>自分の遺伝子だけを後世に残そう</a:t>
            </a:r>
            <a:r>
              <a:rPr kumimoji="1" lang="ja-JP" altLang="en-US" sz="2400" dirty="0">
                <a:latin typeface="HGSｺﾞｼｯｸE" panose="020B0900000000000000" pitchFamily="50" charset="-128"/>
                <a:ea typeface="HGSｺﾞｼｯｸE" panose="020B0900000000000000" pitchFamily="50" charset="-128"/>
              </a:rPr>
              <a:t>とする行動は様々な生き物で見られます。</a:t>
            </a:r>
            <a:endParaRPr kumimoji="1" lang="en-US" altLang="ja-JP" sz="2400" dirty="0">
              <a:latin typeface="HGSｺﾞｼｯｸE" panose="020B0900000000000000" pitchFamily="50" charset="-128"/>
              <a:ea typeface="HGSｺﾞｼｯｸE" panose="020B0900000000000000" pitchFamily="50" charset="-128"/>
            </a:endParaRPr>
          </a:p>
          <a:p>
            <a:pPr marL="0" indent="0">
              <a:lnSpc>
                <a:spcPct val="150000"/>
              </a:lnSpc>
              <a:buNone/>
            </a:pPr>
            <a:r>
              <a:rPr kumimoji="1" lang="ja-JP" altLang="en-US" sz="2400" dirty="0">
                <a:latin typeface="HGSｺﾞｼｯｸE" panose="020B0900000000000000" pitchFamily="50" charset="-128"/>
                <a:ea typeface="HGSｺﾞｼｯｸE" panose="020B0900000000000000" pitchFamily="50" charset="-128"/>
              </a:rPr>
              <a:t>この本能的行動を全ての個体が行うことで生物は増えることが出来ます。</a:t>
            </a:r>
            <a:endParaRPr kumimoji="1" lang="en-US" altLang="ja-JP" sz="2400" dirty="0">
              <a:latin typeface="HGSｺﾞｼｯｸE" panose="020B0900000000000000" pitchFamily="50" charset="-128"/>
              <a:ea typeface="HGSｺﾞｼｯｸE" panose="020B0900000000000000" pitchFamily="50" charset="-128"/>
            </a:endParaRPr>
          </a:p>
        </p:txBody>
      </p:sp>
      <p:sp>
        <p:nvSpPr>
          <p:cNvPr id="9" name="テキスト ボックス 8">
            <a:extLst>
              <a:ext uri="{FF2B5EF4-FFF2-40B4-BE49-F238E27FC236}">
                <a16:creationId xmlns:a16="http://schemas.microsoft.com/office/drawing/2014/main" id="{7567091D-41BF-4DEE-A0F5-CF9FFB04B5F7}"/>
              </a:ext>
            </a:extLst>
          </p:cNvPr>
          <p:cNvSpPr txBox="1"/>
          <p:nvPr/>
        </p:nvSpPr>
        <p:spPr>
          <a:xfrm>
            <a:off x="3310373" y="273380"/>
            <a:ext cx="5273208" cy="584775"/>
          </a:xfrm>
          <a:prstGeom prst="rect">
            <a:avLst/>
          </a:prstGeom>
          <a:noFill/>
        </p:spPr>
        <p:txBody>
          <a:bodyPr wrap="square" rtlCol="0">
            <a:spAutoFit/>
          </a:bodyPr>
          <a:lstStyle/>
          <a:p>
            <a:r>
              <a:rPr kumimoji="1" lang="ja-JP" altLang="en-US" sz="3200" dirty="0">
                <a:latin typeface="HGSｺﾞｼｯｸE" panose="020B0900000000000000" pitchFamily="50" charset="-128"/>
                <a:ea typeface="HGSｺﾞｼｯｸE" panose="020B0900000000000000" pitchFamily="50" charset="-128"/>
              </a:rPr>
              <a:t>何故生態学を選んだのか？</a:t>
            </a:r>
          </a:p>
        </p:txBody>
      </p:sp>
      <p:sp>
        <p:nvSpPr>
          <p:cNvPr id="3" name="テキスト ボックス 2">
            <a:extLst>
              <a:ext uri="{FF2B5EF4-FFF2-40B4-BE49-F238E27FC236}">
                <a16:creationId xmlns:a16="http://schemas.microsoft.com/office/drawing/2014/main" id="{F7A835FD-4CCC-4D2E-BD51-B5F1A1D6A81F}"/>
              </a:ext>
            </a:extLst>
          </p:cNvPr>
          <p:cNvSpPr txBox="1"/>
          <p:nvPr/>
        </p:nvSpPr>
        <p:spPr>
          <a:xfrm>
            <a:off x="54084" y="3669441"/>
            <a:ext cx="3775231" cy="1477328"/>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働きバチ達は自分で子どもを産んで育てるより、母親の子</a:t>
            </a:r>
            <a:r>
              <a:rPr kumimoji="1" lang="en-US" altLang="ja-JP" dirty="0">
                <a:latin typeface="HGｺﾞｼｯｸE" panose="020B0909000000000000" pitchFamily="49" charset="-128"/>
                <a:ea typeface="HGｺﾞｼｯｸE" panose="020B0909000000000000" pitchFamily="49" charset="-128"/>
              </a:rPr>
              <a:t>(</a:t>
            </a:r>
            <a:r>
              <a:rPr kumimoji="1" lang="ja-JP" altLang="en-US" dirty="0">
                <a:latin typeface="HGｺﾞｼｯｸE" panose="020B0909000000000000" pitchFamily="49" charset="-128"/>
                <a:ea typeface="HGｺﾞｼｯｸE" panose="020B0909000000000000" pitchFamily="49" charset="-128"/>
              </a:rPr>
              <a:t>つまり姉妹</a:t>
            </a:r>
            <a:r>
              <a:rPr kumimoji="1" lang="en-US" altLang="ja-JP" dirty="0">
                <a:latin typeface="HGｺﾞｼｯｸE" panose="020B0909000000000000" pitchFamily="49" charset="-128"/>
                <a:ea typeface="HGｺﾞｼｯｸE" panose="020B0909000000000000" pitchFamily="49" charset="-128"/>
              </a:rPr>
              <a:t>)</a:t>
            </a:r>
            <a:r>
              <a:rPr kumimoji="1" lang="ja-JP" altLang="en-US" dirty="0">
                <a:latin typeface="HGｺﾞｼｯｸE" panose="020B0909000000000000" pitchFamily="49" charset="-128"/>
                <a:ea typeface="HGｺﾞｼｯｸE" panose="020B0909000000000000" pitchFamily="49" charset="-128"/>
              </a:rPr>
              <a:t>をみんなで沢山育てた方が</a:t>
            </a:r>
            <a:r>
              <a:rPr kumimoji="1" lang="ja-JP" altLang="en-US" dirty="0">
                <a:solidFill>
                  <a:srgbClr val="FF0000"/>
                </a:solidFill>
                <a:latin typeface="HGｺﾞｼｯｸE" panose="020B0909000000000000" pitchFamily="49" charset="-128"/>
                <a:ea typeface="HGｺﾞｼｯｸE" panose="020B0909000000000000" pitchFamily="49" charset="-128"/>
              </a:rPr>
              <a:t>自分の遺伝子をより多く後世に残す</a:t>
            </a:r>
            <a:r>
              <a:rPr kumimoji="1" lang="ja-JP" altLang="en-US" dirty="0">
                <a:latin typeface="HGｺﾞｼｯｸE" panose="020B0909000000000000" pitchFamily="49" charset="-128"/>
                <a:ea typeface="HGｺﾞｼｯｸE" panose="020B0909000000000000" pitchFamily="49" charset="-128"/>
              </a:rPr>
              <a:t>ことが出来ます。</a:t>
            </a:r>
            <a:endParaRPr kumimoji="1" lang="en-US" altLang="ja-JP" dirty="0">
              <a:latin typeface="HGｺﾞｼｯｸE" panose="020B0909000000000000" pitchFamily="49" charset="-128"/>
              <a:ea typeface="HGｺﾞｼｯｸE" panose="020B0909000000000000" pitchFamily="49" charset="-128"/>
            </a:endParaRPr>
          </a:p>
        </p:txBody>
      </p:sp>
      <p:sp>
        <p:nvSpPr>
          <p:cNvPr id="10" name="正方形/長方形 9">
            <a:extLst>
              <a:ext uri="{FF2B5EF4-FFF2-40B4-BE49-F238E27FC236}">
                <a16:creationId xmlns:a16="http://schemas.microsoft.com/office/drawing/2014/main" id="{8A37363C-87A7-4665-8814-B153C71D1345}"/>
              </a:ext>
            </a:extLst>
          </p:cNvPr>
          <p:cNvSpPr/>
          <p:nvPr/>
        </p:nvSpPr>
        <p:spPr>
          <a:xfrm>
            <a:off x="229186" y="2216024"/>
            <a:ext cx="4108351" cy="943085"/>
          </a:xfrm>
          <a:prstGeom prst="rect">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E48128C5-0109-45E7-9286-4F362E7F27C1}"/>
              </a:ext>
            </a:extLst>
          </p:cNvPr>
          <p:cNvSpPr txBox="1"/>
          <p:nvPr/>
        </p:nvSpPr>
        <p:spPr>
          <a:xfrm>
            <a:off x="284412" y="2235779"/>
            <a:ext cx="3997897" cy="923330"/>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子どもを産むのは女王のみで、働きバチや働きアリは子どもを設けず、女王の子育てを手伝います。</a:t>
            </a:r>
            <a:endParaRPr kumimoji="1" lang="en-US" altLang="ja-JP" dirty="0">
              <a:latin typeface="HGｺﾞｼｯｸE" panose="020B0909000000000000" pitchFamily="49" charset="-128"/>
              <a:ea typeface="HGｺﾞｼｯｸE" panose="020B0909000000000000" pitchFamily="49" charset="-128"/>
            </a:endParaRPr>
          </a:p>
        </p:txBody>
      </p:sp>
      <p:sp>
        <p:nvSpPr>
          <p:cNvPr id="6" name="テキスト ボックス 5">
            <a:extLst>
              <a:ext uri="{FF2B5EF4-FFF2-40B4-BE49-F238E27FC236}">
                <a16:creationId xmlns:a16="http://schemas.microsoft.com/office/drawing/2014/main" id="{A0228429-905A-45DA-9B47-2EDD017F985E}"/>
              </a:ext>
            </a:extLst>
          </p:cNvPr>
          <p:cNvSpPr txBox="1"/>
          <p:nvPr/>
        </p:nvSpPr>
        <p:spPr>
          <a:xfrm>
            <a:off x="1290264" y="1815914"/>
            <a:ext cx="1986197" cy="400110"/>
          </a:xfrm>
          <a:prstGeom prst="rect">
            <a:avLst/>
          </a:prstGeom>
          <a:noFill/>
          <a:ln>
            <a:solidFill>
              <a:schemeClr val="accent2">
                <a:lumMod val="75000"/>
              </a:schemeClr>
            </a:solidFill>
          </a:ln>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ハチやアリは？</a:t>
            </a:r>
          </a:p>
        </p:txBody>
      </p:sp>
      <p:sp>
        <p:nvSpPr>
          <p:cNvPr id="7" name="テキスト ボックス 6">
            <a:extLst>
              <a:ext uri="{FF2B5EF4-FFF2-40B4-BE49-F238E27FC236}">
                <a16:creationId xmlns:a16="http://schemas.microsoft.com/office/drawing/2014/main" id="{D16CBBC8-9EA0-407F-8CEA-652C42FBBFE6}"/>
              </a:ext>
            </a:extLst>
          </p:cNvPr>
          <p:cNvSpPr txBox="1"/>
          <p:nvPr/>
        </p:nvSpPr>
        <p:spPr>
          <a:xfrm>
            <a:off x="5786300" y="2143931"/>
            <a:ext cx="4357107" cy="923330"/>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自分の遺伝子を残したいはずが、誰かの子育てだけを行っている。</a:t>
            </a:r>
            <a:endParaRPr kumimoji="1" lang="en-US" altLang="ja-JP" dirty="0">
              <a:latin typeface="HGｺﾞｼｯｸE" panose="020B0909000000000000" pitchFamily="49" charset="-128"/>
              <a:ea typeface="HGｺﾞｼｯｸE" panose="020B0909000000000000" pitchFamily="49" charset="-128"/>
            </a:endParaRPr>
          </a:p>
          <a:p>
            <a:r>
              <a:rPr kumimoji="1" lang="ja-JP" altLang="en-US" dirty="0">
                <a:latin typeface="HGｺﾞｼｯｸE" panose="020B0909000000000000" pitchFamily="49" charset="-128"/>
                <a:ea typeface="HGｺﾞｼｯｸE" panose="020B0909000000000000" pitchFamily="49" charset="-128"/>
              </a:rPr>
              <a:t>　　⇒ </a:t>
            </a:r>
            <a:r>
              <a:rPr kumimoji="1" lang="ja-JP" altLang="en-US" dirty="0">
                <a:solidFill>
                  <a:srgbClr val="FF0000"/>
                </a:solidFill>
                <a:latin typeface="HGｺﾞｼｯｸE" panose="020B0909000000000000" pitchFamily="49" charset="-128"/>
                <a:ea typeface="HGｺﾞｼｯｸE" panose="020B0909000000000000" pitchFamily="49" charset="-128"/>
              </a:rPr>
              <a:t>本能的行動と矛盾している？</a:t>
            </a:r>
          </a:p>
        </p:txBody>
      </p:sp>
      <p:sp>
        <p:nvSpPr>
          <p:cNvPr id="14" name="四角形: 角を丸くする 13">
            <a:extLst>
              <a:ext uri="{FF2B5EF4-FFF2-40B4-BE49-F238E27FC236}">
                <a16:creationId xmlns:a16="http://schemas.microsoft.com/office/drawing/2014/main" id="{515991A4-17EF-4021-B0A3-4081F36D3E2B}"/>
              </a:ext>
            </a:extLst>
          </p:cNvPr>
          <p:cNvSpPr/>
          <p:nvPr/>
        </p:nvSpPr>
        <p:spPr>
          <a:xfrm>
            <a:off x="5711445" y="2061266"/>
            <a:ext cx="4506819" cy="1102177"/>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下 14">
            <a:extLst>
              <a:ext uri="{FF2B5EF4-FFF2-40B4-BE49-F238E27FC236}">
                <a16:creationId xmlns:a16="http://schemas.microsoft.com/office/drawing/2014/main" id="{02B57DEC-AD70-4E1B-AF19-54439BABEA91}"/>
              </a:ext>
            </a:extLst>
          </p:cNvPr>
          <p:cNvSpPr/>
          <p:nvPr/>
        </p:nvSpPr>
        <p:spPr>
          <a:xfrm rot="16200000">
            <a:off x="4714572" y="2235653"/>
            <a:ext cx="802323" cy="650617"/>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1B84F9D-1129-4CCA-BE8D-C8B10808B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84" y="3299578"/>
            <a:ext cx="1150536" cy="1150536"/>
          </a:xfrm>
          <a:prstGeom prst="rect">
            <a:avLst/>
          </a:prstGeom>
        </p:spPr>
      </p:pic>
      <p:pic>
        <p:nvPicPr>
          <p:cNvPr id="18" name="図 17">
            <a:extLst>
              <a:ext uri="{FF2B5EF4-FFF2-40B4-BE49-F238E27FC236}">
                <a16:creationId xmlns:a16="http://schemas.microsoft.com/office/drawing/2014/main" id="{7116C441-31A5-48EB-B62D-0A60B13DB4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435415" y="3269433"/>
            <a:ext cx="1150536" cy="1180681"/>
          </a:xfrm>
          <a:prstGeom prst="rect">
            <a:avLst/>
          </a:prstGeom>
        </p:spPr>
      </p:pic>
      <p:sp>
        <p:nvSpPr>
          <p:cNvPr id="19" name="テキスト ボックス 18">
            <a:extLst>
              <a:ext uri="{FF2B5EF4-FFF2-40B4-BE49-F238E27FC236}">
                <a16:creationId xmlns:a16="http://schemas.microsoft.com/office/drawing/2014/main" id="{D0AFE528-7BE1-40B4-B64E-F1D6DAAD2699}"/>
              </a:ext>
            </a:extLst>
          </p:cNvPr>
          <p:cNvSpPr txBox="1"/>
          <p:nvPr/>
        </p:nvSpPr>
        <p:spPr>
          <a:xfrm>
            <a:off x="4529077" y="4274359"/>
            <a:ext cx="985195" cy="253916"/>
          </a:xfrm>
          <a:prstGeom prst="rect">
            <a:avLst/>
          </a:prstGeom>
          <a:noFill/>
        </p:spPr>
        <p:txBody>
          <a:bodyPr wrap="square" rtlCol="0">
            <a:spAutoFit/>
          </a:bodyPr>
          <a:lstStyle/>
          <a:p>
            <a:r>
              <a:rPr kumimoji="1" lang="ja-JP" altLang="en-US" sz="1050" dirty="0"/>
              <a:t>女王</a:t>
            </a:r>
            <a:r>
              <a:rPr kumimoji="1" lang="en-US" altLang="ja-JP" sz="1050" dirty="0"/>
              <a:t>(</a:t>
            </a:r>
            <a:r>
              <a:rPr kumimoji="1" lang="ja-JP" altLang="en-US" sz="1050" dirty="0"/>
              <a:t>二倍体</a:t>
            </a:r>
            <a:r>
              <a:rPr kumimoji="1" lang="en-US" altLang="ja-JP" sz="1050" dirty="0"/>
              <a:t>)</a:t>
            </a:r>
            <a:endParaRPr kumimoji="1" lang="ja-JP" altLang="en-US" sz="1050" dirty="0"/>
          </a:p>
        </p:txBody>
      </p:sp>
      <p:sp>
        <p:nvSpPr>
          <p:cNvPr id="21" name="テキスト ボックス 20">
            <a:extLst>
              <a:ext uri="{FF2B5EF4-FFF2-40B4-BE49-F238E27FC236}">
                <a16:creationId xmlns:a16="http://schemas.microsoft.com/office/drawing/2014/main" id="{65ABC0CF-06B0-43DD-88C4-D86EEB90E861}"/>
              </a:ext>
            </a:extLst>
          </p:cNvPr>
          <p:cNvSpPr txBox="1"/>
          <p:nvPr/>
        </p:nvSpPr>
        <p:spPr>
          <a:xfrm>
            <a:off x="5872062" y="4277004"/>
            <a:ext cx="1150536" cy="253916"/>
          </a:xfrm>
          <a:prstGeom prst="rect">
            <a:avLst/>
          </a:prstGeom>
          <a:noFill/>
        </p:spPr>
        <p:txBody>
          <a:bodyPr wrap="square" rtlCol="0">
            <a:spAutoFit/>
          </a:bodyPr>
          <a:lstStyle/>
          <a:p>
            <a:r>
              <a:rPr kumimoji="1" lang="ja-JP" altLang="en-US" sz="1050" dirty="0"/>
              <a:t>雄バチ</a:t>
            </a:r>
            <a:r>
              <a:rPr kumimoji="1" lang="en-US" altLang="ja-JP" sz="1050" dirty="0"/>
              <a:t>(</a:t>
            </a:r>
            <a:r>
              <a:rPr kumimoji="1" lang="ja-JP" altLang="en-US" sz="1050" dirty="0"/>
              <a:t>一倍体</a:t>
            </a:r>
            <a:r>
              <a:rPr kumimoji="1" lang="en-US" altLang="ja-JP" sz="1050" dirty="0"/>
              <a:t>)</a:t>
            </a:r>
            <a:endParaRPr kumimoji="1" lang="ja-JP" altLang="en-US" sz="1050" dirty="0"/>
          </a:p>
        </p:txBody>
      </p:sp>
      <p:cxnSp>
        <p:nvCxnSpPr>
          <p:cNvPr id="32" name="直線コネクタ 31">
            <a:extLst>
              <a:ext uri="{FF2B5EF4-FFF2-40B4-BE49-F238E27FC236}">
                <a16:creationId xmlns:a16="http://schemas.microsoft.com/office/drawing/2014/main" id="{C2A357B5-B3EC-412E-83C3-8EA255508DEE}"/>
              </a:ext>
            </a:extLst>
          </p:cNvPr>
          <p:cNvCxnSpPr>
            <a:cxnSpLocks/>
          </p:cNvCxnSpPr>
          <p:nvPr/>
        </p:nvCxnSpPr>
        <p:spPr>
          <a:xfrm>
            <a:off x="5685764" y="4403962"/>
            <a:ext cx="0" cy="3022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058B400-F435-4EA1-B300-BF059ADC53E4}"/>
              </a:ext>
            </a:extLst>
          </p:cNvPr>
          <p:cNvCxnSpPr>
            <a:cxnSpLocks/>
          </p:cNvCxnSpPr>
          <p:nvPr/>
        </p:nvCxnSpPr>
        <p:spPr>
          <a:xfrm flipH="1" flipV="1">
            <a:off x="4666649" y="4702352"/>
            <a:ext cx="1995210" cy="1768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pic>
        <p:nvPicPr>
          <p:cNvPr id="39" name="図 38">
            <a:extLst>
              <a:ext uri="{FF2B5EF4-FFF2-40B4-BE49-F238E27FC236}">
                <a16:creationId xmlns:a16="http://schemas.microsoft.com/office/drawing/2014/main" id="{E7379A7D-F3A5-4903-8FAF-543AE6C19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991961" y="3868511"/>
            <a:ext cx="505715" cy="505715"/>
          </a:xfrm>
          <a:prstGeom prst="rect">
            <a:avLst/>
          </a:prstGeom>
        </p:spPr>
      </p:pic>
      <p:pic>
        <p:nvPicPr>
          <p:cNvPr id="41" name="図 40">
            <a:extLst>
              <a:ext uri="{FF2B5EF4-FFF2-40B4-BE49-F238E27FC236}">
                <a16:creationId xmlns:a16="http://schemas.microsoft.com/office/drawing/2014/main" id="{DA3EE9C3-FEFE-4C3C-918F-5FF8F3B2A8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756792" y="3756023"/>
            <a:ext cx="505237" cy="505237"/>
          </a:xfrm>
          <a:prstGeom prst="rect">
            <a:avLst/>
          </a:prstGeom>
        </p:spPr>
      </p:pic>
      <p:cxnSp>
        <p:nvCxnSpPr>
          <p:cNvPr id="42" name="直線コネクタ 41">
            <a:extLst>
              <a:ext uri="{FF2B5EF4-FFF2-40B4-BE49-F238E27FC236}">
                <a16:creationId xmlns:a16="http://schemas.microsoft.com/office/drawing/2014/main" id="{5070A5F5-84D5-4E7A-86AF-7A4D835A28CD}"/>
              </a:ext>
            </a:extLst>
          </p:cNvPr>
          <p:cNvCxnSpPr>
            <a:cxnSpLocks/>
          </p:cNvCxnSpPr>
          <p:nvPr/>
        </p:nvCxnSpPr>
        <p:spPr>
          <a:xfrm>
            <a:off x="4663723" y="4702352"/>
            <a:ext cx="0" cy="12709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0382797F-BA31-482F-A464-0F4CDFD26067}"/>
              </a:ext>
            </a:extLst>
          </p:cNvPr>
          <p:cNvCxnSpPr>
            <a:cxnSpLocks/>
          </p:cNvCxnSpPr>
          <p:nvPr/>
        </p:nvCxnSpPr>
        <p:spPr>
          <a:xfrm>
            <a:off x="6661859" y="4720033"/>
            <a:ext cx="0" cy="10941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92E0E704-C83E-401A-AF83-4B429677F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7515" y="4682742"/>
            <a:ext cx="696852" cy="696852"/>
          </a:xfrm>
          <a:prstGeom prst="rect">
            <a:avLst/>
          </a:prstGeom>
        </p:spPr>
      </p:pic>
      <p:pic>
        <p:nvPicPr>
          <p:cNvPr id="46" name="図 45">
            <a:extLst>
              <a:ext uri="{FF2B5EF4-FFF2-40B4-BE49-F238E27FC236}">
                <a16:creationId xmlns:a16="http://schemas.microsoft.com/office/drawing/2014/main" id="{29A0EEBE-A5E1-486D-9906-5B25C1C12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6358" y="4682742"/>
            <a:ext cx="696852" cy="696852"/>
          </a:xfrm>
          <a:prstGeom prst="rect">
            <a:avLst/>
          </a:prstGeom>
        </p:spPr>
      </p:pic>
      <p:sp>
        <p:nvSpPr>
          <p:cNvPr id="47" name="テキスト ボックス 46">
            <a:extLst>
              <a:ext uri="{FF2B5EF4-FFF2-40B4-BE49-F238E27FC236}">
                <a16:creationId xmlns:a16="http://schemas.microsoft.com/office/drawing/2014/main" id="{D65918CF-84CC-4652-A562-5A4335426DE6}"/>
              </a:ext>
            </a:extLst>
          </p:cNvPr>
          <p:cNvSpPr txBox="1"/>
          <p:nvPr/>
        </p:nvSpPr>
        <p:spPr>
          <a:xfrm>
            <a:off x="3980276" y="5557768"/>
            <a:ext cx="3395575" cy="523220"/>
          </a:xfrm>
          <a:prstGeom prst="rect">
            <a:avLst/>
          </a:prstGeom>
          <a:noFill/>
        </p:spPr>
        <p:txBody>
          <a:bodyPr wrap="square" rtlCol="0">
            <a:spAutoFit/>
          </a:bodyPr>
          <a:lstStyle/>
          <a:p>
            <a:r>
              <a:rPr kumimoji="1" lang="ja-JP" altLang="en-US" sz="1400" dirty="0">
                <a:latin typeface="HGｺﾞｼｯｸE" panose="020B0909000000000000" pitchFamily="49" charset="-128"/>
                <a:ea typeface="HGｺﾞｼｯｸE" panose="020B0909000000000000" pitchFamily="49" charset="-128"/>
              </a:rPr>
              <a:t>姉妹で減数分裂後の細胞の細胞を比較すると、同じ遺伝子を持つ確率は</a:t>
            </a:r>
            <a:r>
              <a:rPr kumimoji="1" lang="en-US" altLang="ja-JP" sz="1400" dirty="0">
                <a:solidFill>
                  <a:srgbClr val="FF0000"/>
                </a:solidFill>
                <a:latin typeface="HGｺﾞｼｯｸE" panose="020B0909000000000000" pitchFamily="49" charset="-128"/>
                <a:ea typeface="HGｺﾞｼｯｸE" panose="020B0909000000000000" pitchFamily="49" charset="-128"/>
              </a:rPr>
              <a:t>3/4</a:t>
            </a:r>
            <a:r>
              <a:rPr kumimoji="1" lang="ja-JP" altLang="en-US" sz="1400" dirty="0">
                <a:latin typeface="HGｺﾞｼｯｸE" panose="020B0909000000000000" pitchFamily="49" charset="-128"/>
                <a:ea typeface="HGｺﾞｼｯｸE" panose="020B0909000000000000" pitchFamily="49" charset="-128"/>
              </a:rPr>
              <a:t>です。</a:t>
            </a:r>
          </a:p>
        </p:txBody>
      </p:sp>
      <p:pic>
        <p:nvPicPr>
          <p:cNvPr id="48" name="図 47">
            <a:extLst>
              <a:ext uri="{FF2B5EF4-FFF2-40B4-BE49-F238E27FC236}">
                <a16:creationId xmlns:a16="http://schemas.microsoft.com/office/drawing/2014/main" id="{49FFE8E8-7D6D-401B-BD94-8618FBB93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5162" y="3310187"/>
            <a:ext cx="1150536" cy="1150536"/>
          </a:xfrm>
          <a:prstGeom prst="rect">
            <a:avLst/>
          </a:prstGeom>
        </p:spPr>
      </p:pic>
      <p:pic>
        <p:nvPicPr>
          <p:cNvPr id="49" name="図 48">
            <a:extLst>
              <a:ext uri="{FF2B5EF4-FFF2-40B4-BE49-F238E27FC236}">
                <a16:creationId xmlns:a16="http://schemas.microsoft.com/office/drawing/2014/main" id="{D1701D30-377F-489E-A50B-3F18D6574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854130" y="3310187"/>
            <a:ext cx="1150536" cy="1150536"/>
          </a:xfrm>
          <a:prstGeom prst="rect">
            <a:avLst/>
          </a:prstGeom>
        </p:spPr>
      </p:pic>
      <p:sp>
        <p:nvSpPr>
          <p:cNvPr id="50" name="テキスト ボックス 49">
            <a:extLst>
              <a:ext uri="{FF2B5EF4-FFF2-40B4-BE49-F238E27FC236}">
                <a16:creationId xmlns:a16="http://schemas.microsoft.com/office/drawing/2014/main" id="{32A9A5E0-3BCA-428C-A059-BCFD5958D847}"/>
              </a:ext>
            </a:extLst>
          </p:cNvPr>
          <p:cNvSpPr txBox="1"/>
          <p:nvPr/>
        </p:nvSpPr>
        <p:spPr>
          <a:xfrm>
            <a:off x="8771954" y="4296763"/>
            <a:ext cx="1233777" cy="253916"/>
          </a:xfrm>
          <a:prstGeom prst="rect">
            <a:avLst/>
          </a:prstGeom>
          <a:noFill/>
        </p:spPr>
        <p:txBody>
          <a:bodyPr wrap="square" rtlCol="0">
            <a:spAutoFit/>
          </a:bodyPr>
          <a:lstStyle/>
          <a:p>
            <a:r>
              <a:rPr kumimoji="1" lang="ja-JP" altLang="en-US" sz="1050" dirty="0"/>
              <a:t>働きバチ</a:t>
            </a:r>
            <a:r>
              <a:rPr kumimoji="1" lang="en-US" altLang="ja-JP" sz="1050" dirty="0"/>
              <a:t>(</a:t>
            </a:r>
            <a:r>
              <a:rPr kumimoji="1" lang="ja-JP" altLang="en-US" sz="1050" dirty="0"/>
              <a:t>二倍体</a:t>
            </a:r>
            <a:r>
              <a:rPr kumimoji="1" lang="en-US" altLang="ja-JP" sz="1050" dirty="0"/>
              <a:t>)</a:t>
            </a:r>
            <a:endParaRPr kumimoji="1" lang="ja-JP" altLang="en-US" sz="1050" dirty="0"/>
          </a:p>
        </p:txBody>
      </p:sp>
      <p:cxnSp>
        <p:nvCxnSpPr>
          <p:cNvPr id="54" name="直線矢印コネクタ 53">
            <a:extLst>
              <a:ext uri="{FF2B5EF4-FFF2-40B4-BE49-F238E27FC236}">
                <a16:creationId xmlns:a16="http://schemas.microsoft.com/office/drawing/2014/main" id="{F777FAE1-D9B9-477F-A224-AEF730838A27}"/>
              </a:ext>
            </a:extLst>
          </p:cNvPr>
          <p:cNvCxnSpPr/>
          <p:nvPr/>
        </p:nvCxnSpPr>
        <p:spPr>
          <a:xfrm>
            <a:off x="5161496" y="5058916"/>
            <a:ext cx="1043837"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4445E7F2-66D1-4557-ACC6-6A1FDC89C1FC}"/>
              </a:ext>
            </a:extLst>
          </p:cNvPr>
          <p:cNvSpPr txBox="1"/>
          <p:nvPr/>
        </p:nvSpPr>
        <p:spPr>
          <a:xfrm>
            <a:off x="10326752" y="4288630"/>
            <a:ext cx="1150536" cy="253916"/>
          </a:xfrm>
          <a:prstGeom prst="rect">
            <a:avLst/>
          </a:prstGeom>
          <a:noFill/>
        </p:spPr>
        <p:txBody>
          <a:bodyPr wrap="square" rtlCol="0">
            <a:spAutoFit/>
          </a:bodyPr>
          <a:lstStyle/>
          <a:p>
            <a:r>
              <a:rPr kumimoji="1" lang="ja-JP" altLang="en-US" sz="1050" dirty="0"/>
              <a:t>雄バチ</a:t>
            </a:r>
            <a:r>
              <a:rPr kumimoji="1" lang="en-US" altLang="ja-JP" sz="1050" dirty="0"/>
              <a:t>(</a:t>
            </a:r>
            <a:r>
              <a:rPr kumimoji="1" lang="ja-JP" altLang="en-US" sz="1050" dirty="0"/>
              <a:t>一倍体</a:t>
            </a:r>
            <a:r>
              <a:rPr kumimoji="1" lang="en-US" altLang="ja-JP" sz="1050" dirty="0"/>
              <a:t>)</a:t>
            </a:r>
            <a:endParaRPr kumimoji="1" lang="ja-JP" altLang="en-US" sz="1050" dirty="0"/>
          </a:p>
        </p:txBody>
      </p:sp>
      <p:pic>
        <p:nvPicPr>
          <p:cNvPr id="60" name="図 59">
            <a:extLst>
              <a:ext uri="{FF2B5EF4-FFF2-40B4-BE49-F238E27FC236}">
                <a16:creationId xmlns:a16="http://schemas.microsoft.com/office/drawing/2014/main" id="{8D7ED67E-F0E2-45A6-BA04-D646D9320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5758" y="4713829"/>
            <a:ext cx="696852" cy="696852"/>
          </a:xfrm>
          <a:prstGeom prst="rect">
            <a:avLst/>
          </a:prstGeom>
        </p:spPr>
      </p:pic>
      <p:sp>
        <p:nvSpPr>
          <p:cNvPr id="62" name="テキスト ボックス 61">
            <a:extLst>
              <a:ext uri="{FF2B5EF4-FFF2-40B4-BE49-F238E27FC236}">
                <a16:creationId xmlns:a16="http://schemas.microsoft.com/office/drawing/2014/main" id="{8620F8BF-4B43-422D-8F61-0D806235FF53}"/>
              </a:ext>
            </a:extLst>
          </p:cNvPr>
          <p:cNvSpPr txBox="1"/>
          <p:nvPr/>
        </p:nvSpPr>
        <p:spPr>
          <a:xfrm>
            <a:off x="8734380" y="5541835"/>
            <a:ext cx="3292443" cy="523220"/>
          </a:xfrm>
          <a:prstGeom prst="rect">
            <a:avLst/>
          </a:prstGeom>
          <a:noFill/>
        </p:spPr>
        <p:txBody>
          <a:bodyPr wrap="square" rtlCol="0">
            <a:spAutoFit/>
          </a:bodyPr>
          <a:lstStyle/>
          <a:p>
            <a:r>
              <a:rPr kumimoji="1" lang="ja-JP" altLang="en-US" sz="1400" dirty="0">
                <a:latin typeface="HGｺﾞｼｯｸE" panose="020B0909000000000000" pitchFamily="49" charset="-128"/>
                <a:ea typeface="HGｺﾞｼｯｸE" panose="020B0909000000000000" pitchFamily="49" charset="-128"/>
              </a:rPr>
              <a:t>親子間で減数分裂後の細胞を比較すると、同じ遺伝子を持つ確率は</a:t>
            </a:r>
            <a:r>
              <a:rPr kumimoji="1" lang="en-US" altLang="ja-JP" sz="1400" dirty="0">
                <a:solidFill>
                  <a:srgbClr val="FF0000"/>
                </a:solidFill>
                <a:latin typeface="HGｺﾞｼｯｸE" panose="020B0909000000000000" pitchFamily="49" charset="-128"/>
                <a:ea typeface="HGｺﾞｼｯｸE" panose="020B0909000000000000" pitchFamily="49" charset="-128"/>
              </a:rPr>
              <a:t>1/2</a:t>
            </a:r>
            <a:r>
              <a:rPr kumimoji="1" lang="ja-JP" altLang="en-US" sz="1400" dirty="0">
                <a:latin typeface="HGｺﾞｼｯｸE" panose="020B0909000000000000" pitchFamily="49" charset="-128"/>
                <a:ea typeface="HGｺﾞｼｯｸE" panose="020B0909000000000000" pitchFamily="49" charset="-128"/>
              </a:rPr>
              <a:t>です。</a:t>
            </a:r>
          </a:p>
        </p:txBody>
      </p:sp>
      <p:cxnSp>
        <p:nvCxnSpPr>
          <p:cNvPr id="63" name="直線矢印コネクタ 62">
            <a:extLst>
              <a:ext uri="{FF2B5EF4-FFF2-40B4-BE49-F238E27FC236}">
                <a16:creationId xmlns:a16="http://schemas.microsoft.com/office/drawing/2014/main" id="{EF862E18-9A31-48C3-B829-B64D45D98F5D}"/>
              </a:ext>
            </a:extLst>
          </p:cNvPr>
          <p:cNvCxnSpPr>
            <a:cxnSpLocks/>
          </p:cNvCxnSpPr>
          <p:nvPr/>
        </p:nvCxnSpPr>
        <p:spPr>
          <a:xfrm>
            <a:off x="9207709" y="4570081"/>
            <a:ext cx="499475" cy="46108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5A83427-3441-490D-98AC-75BE2F441940}"/>
              </a:ext>
            </a:extLst>
          </p:cNvPr>
          <p:cNvCxnSpPr>
            <a:cxnSpLocks/>
          </p:cNvCxnSpPr>
          <p:nvPr/>
        </p:nvCxnSpPr>
        <p:spPr>
          <a:xfrm>
            <a:off x="10130620" y="4386219"/>
            <a:ext cx="0" cy="379680"/>
          </a:xfrm>
          <a:prstGeom prst="line">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570FFD08-E3A2-4440-BACA-F2C7D25625AD}"/>
              </a:ext>
            </a:extLst>
          </p:cNvPr>
          <p:cNvSpPr txBox="1"/>
          <p:nvPr/>
        </p:nvSpPr>
        <p:spPr>
          <a:xfrm>
            <a:off x="4242090" y="5240936"/>
            <a:ext cx="1233777" cy="253916"/>
          </a:xfrm>
          <a:prstGeom prst="rect">
            <a:avLst/>
          </a:prstGeom>
          <a:noFill/>
        </p:spPr>
        <p:txBody>
          <a:bodyPr wrap="square" rtlCol="0">
            <a:spAutoFit/>
          </a:bodyPr>
          <a:lstStyle/>
          <a:p>
            <a:r>
              <a:rPr kumimoji="1" lang="ja-JP" altLang="en-US" sz="1050" dirty="0"/>
              <a:t>働きバチ</a:t>
            </a:r>
            <a:r>
              <a:rPr kumimoji="1" lang="en-US" altLang="ja-JP" sz="1050" dirty="0"/>
              <a:t>(</a:t>
            </a:r>
            <a:r>
              <a:rPr kumimoji="1" lang="ja-JP" altLang="en-US" sz="1050" dirty="0"/>
              <a:t>二倍体</a:t>
            </a:r>
            <a:r>
              <a:rPr kumimoji="1" lang="en-US" altLang="ja-JP" sz="1050" dirty="0"/>
              <a:t>)</a:t>
            </a:r>
            <a:endParaRPr kumimoji="1" lang="ja-JP" altLang="en-US" sz="1050" dirty="0"/>
          </a:p>
        </p:txBody>
      </p:sp>
      <p:sp>
        <p:nvSpPr>
          <p:cNvPr id="78" name="テキスト ボックス 77">
            <a:extLst>
              <a:ext uri="{FF2B5EF4-FFF2-40B4-BE49-F238E27FC236}">
                <a16:creationId xmlns:a16="http://schemas.microsoft.com/office/drawing/2014/main" id="{329E1C9A-B95F-405A-B9D8-3963027064BD}"/>
              </a:ext>
            </a:extLst>
          </p:cNvPr>
          <p:cNvSpPr txBox="1"/>
          <p:nvPr/>
        </p:nvSpPr>
        <p:spPr>
          <a:xfrm>
            <a:off x="5968785" y="5233963"/>
            <a:ext cx="1233777" cy="253916"/>
          </a:xfrm>
          <a:prstGeom prst="rect">
            <a:avLst/>
          </a:prstGeom>
          <a:noFill/>
        </p:spPr>
        <p:txBody>
          <a:bodyPr wrap="square" rtlCol="0">
            <a:spAutoFit/>
          </a:bodyPr>
          <a:lstStyle/>
          <a:p>
            <a:r>
              <a:rPr kumimoji="1" lang="ja-JP" altLang="en-US" sz="1050" dirty="0"/>
              <a:t>働きバチ</a:t>
            </a:r>
            <a:r>
              <a:rPr kumimoji="1" lang="en-US" altLang="ja-JP" sz="1050" dirty="0"/>
              <a:t>(</a:t>
            </a:r>
            <a:r>
              <a:rPr kumimoji="1" lang="ja-JP" altLang="en-US" sz="1050" dirty="0"/>
              <a:t>二倍体</a:t>
            </a:r>
            <a:r>
              <a:rPr kumimoji="1" lang="en-US" altLang="ja-JP" sz="1050" dirty="0"/>
              <a:t>)</a:t>
            </a:r>
            <a:endParaRPr kumimoji="1" lang="ja-JP" altLang="en-US" sz="1050" dirty="0"/>
          </a:p>
        </p:txBody>
      </p:sp>
      <p:sp>
        <p:nvSpPr>
          <p:cNvPr id="79" name="テキスト ボックス 78">
            <a:extLst>
              <a:ext uri="{FF2B5EF4-FFF2-40B4-BE49-F238E27FC236}">
                <a16:creationId xmlns:a16="http://schemas.microsoft.com/office/drawing/2014/main" id="{21D5563A-BAF4-4D29-BB3F-95735E24554C}"/>
              </a:ext>
            </a:extLst>
          </p:cNvPr>
          <p:cNvSpPr txBox="1"/>
          <p:nvPr/>
        </p:nvSpPr>
        <p:spPr>
          <a:xfrm>
            <a:off x="9606334" y="5351979"/>
            <a:ext cx="1233777" cy="253916"/>
          </a:xfrm>
          <a:prstGeom prst="rect">
            <a:avLst/>
          </a:prstGeom>
          <a:noFill/>
        </p:spPr>
        <p:txBody>
          <a:bodyPr wrap="square" rtlCol="0">
            <a:spAutoFit/>
          </a:bodyPr>
          <a:lstStyle/>
          <a:p>
            <a:r>
              <a:rPr kumimoji="1" lang="ja-JP" altLang="en-US" sz="1050" dirty="0"/>
              <a:t>働きバチ</a:t>
            </a:r>
            <a:r>
              <a:rPr kumimoji="1" lang="en-US" altLang="ja-JP" sz="1050" dirty="0"/>
              <a:t>(</a:t>
            </a:r>
            <a:r>
              <a:rPr kumimoji="1" lang="ja-JP" altLang="en-US" sz="1050" dirty="0"/>
              <a:t>二倍体</a:t>
            </a:r>
            <a:r>
              <a:rPr kumimoji="1" lang="en-US" altLang="ja-JP" sz="1050" dirty="0"/>
              <a:t>)</a:t>
            </a:r>
            <a:endParaRPr kumimoji="1" lang="ja-JP" altLang="en-US" sz="1050" dirty="0"/>
          </a:p>
        </p:txBody>
      </p:sp>
      <p:sp>
        <p:nvSpPr>
          <p:cNvPr id="80" name="テキスト ボックス 79">
            <a:extLst>
              <a:ext uri="{FF2B5EF4-FFF2-40B4-BE49-F238E27FC236}">
                <a16:creationId xmlns:a16="http://schemas.microsoft.com/office/drawing/2014/main" id="{2DAEA5D1-6FEC-4B3D-883E-02B70371EAC9}"/>
              </a:ext>
            </a:extLst>
          </p:cNvPr>
          <p:cNvSpPr txBox="1"/>
          <p:nvPr/>
        </p:nvSpPr>
        <p:spPr>
          <a:xfrm>
            <a:off x="547636" y="5788417"/>
            <a:ext cx="3151635" cy="646331"/>
          </a:xfrm>
          <a:prstGeom prst="rect">
            <a:avLst/>
          </a:prstGeom>
          <a:noFill/>
        </p:spPr>
        <p:txBody>
          <a:bodyPr wrap="square" rtlCol="0">
            <a:spAutoFit/>
          </a:bodyPr>
          <a:lstStyle/>
          <a:p>
            <a:r>
              <a:rPr kumimoji="1" lang="ja-JP" altLang="en-US" dirty="0">
                <a:solidFill>
                  <a:schemeClr val="accent4">
                    <a:lumMod val="60000"/>
                    <a:lumOff val="40000"/>
                  </a:schemeClr>
                </a:solidFill>
                <a:latin typeface="HGｺﾞｼｯｸE" panose="020B0909000000000000" pitchFamily="49" charset="-128"/>
                <a:ea typeface="HGｺﾞｼｯｸE" panose="020B0909000000000000" pitchFamily="49" charset="-128"/>
              </a:rPr>
              <a:t>生き物を合理的に解釈することの「面白味」</a:t>
            </a:r>
          </a:p>
        </p:txBody>
      </p:sp>
      <p:grpSp>
        <p:nvGrpSpPr>
          <p:cNvPr id="85" name="グループ化 84">
            <a:extLst>
              <a:ext uri="{FF2B5EF4-FFF2-40B4-BE49-F238E27FC236}">
                <a16:creationId xmlns:a16="http://schemas.microsoft.com/office/drawing/2014/main" id="{DFED1A1C-7DEC-462F-9D61-DE13F367E48A}"/>
              </a:ext>
            </a:extLst>
          </p:cNvPr>
          <p:cNvGrpSpPr/>
          <p:nvPr/>
        </p:nvGrpSpPr>
        <p:grpSpPr>
          <a:xfrm rot="2590076">
            <a:off x="10011422" y="3917848"/>
            <a:ext cx="220782" cy="214545"/>
            <a:chOff x="3401942" y="6068561"/>
            <a:chExt cx="499652" cy="505714"/>
          </a:xfrm>
        </p:grpSpPr>
        <p:cxnSp>
          <p:nvCxnSpPr>
            <p:cNvPr id="81" name="直線コネクタ 80">
              <a:extLst>
                <a:ext uri="{FF2B5EF4-FFF2-40B4-BE49-F238E27FC236}">
                  <a16:creationId xmlns:a16="http://schemas.microsoft.com/office/drawing/2014/main" id="{E3345F04-4738-4CDB-A1C7-53B7EBA44457}"/>
                </a:ext>
              </a:extLst>
            </p:cNvPr>
            <p:cNvCxnSpPr>
              <a:cxnSpLocks/>
            </p:cNvCxnSpPr>
            <p:nvPr/>
          </p:nvCxnSpPr>
          <p:spPr>
            <a:xfrm>
              <a:off x="3661389" y="6068561"/>
              <a:ext cx="0" cy="5057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A666DAB8-7373-4BBF-B098-C871850CFFFA}"/>
                </a:ext>
              </a:extLst>
            </p:cNvPr>
            <p:cNvCxnSpPr>
              <a:cxnSpLocks/>
            </p:cNvCxnSpPr>
            <p:nvPr/>
          </p:nvCxnSpPr>
          <p:spPr>
            <a:xfrm flipH="1">
              <a:off x="3401942" y="6329511"/>
              <a:ext cx="4996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6" name="グループ化 85">
            <a:extLst>
              <a:ext uri="{FF2B5EF4-FFF2-40B4-BE49-F238E27FC236}">
                <a16:creationId xmlns:a16="http://schemas.microsoft.com/office/drawing/2014/main" id="{FFA595B6-7436-45B8-8CD2-12C62242787D}"/>
              </a:ext>
            </a:extLst>
          </p:cNvPr>
          <p:cNvGrpSpPr/>
          <p:nvPr/>
        </p:nvGrpSpPr>
        <p:grpSpPr>
          <a:xfrm rot="2590076">
            <a:off x="5575373" y="3913032"/>
            <a:ext cx="220782" cy="214545"/>
            <a:chOff x="3401942" y="6068561"/>
            <a:chExt cx="499652" cy="505714"/>
          </a:xfrm>
        </p:grpSpPr>
        <p:cxnSp>
          <p:nvCxnSpPr>
            <p:cNvPr id="87" name="直線コネクタ 86">
              <a:extLst>
                <a:ext uri="{FF2B5EF4-FFF2-40B4-BE49-F238E27FC236}">
                  <a16:creationId xmlns:a16="http://schemas.microsoft.com/office/drawing/2014/main" id="{78425BE7-A34F-4B96-A47F-DC79B0F5EB67}"/>
                </a:ext>
              </a:extLst>
            </p:cNvPr>
            <p:cNvCxnSpPr>
              <a:cxnSpLocks/>
            </p:cNvCxnSpPr>
            <p:nvPr/>
          </p:nvCxnSpPr>
          <p:spPr>
            <a:xfrm>
              <a:off x="3661389" y="6068561"/>
              <a:ext cx="0" cy="5057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39BB4BC-3048-4AED-A1CA-6605DECD44E9}"/>
                </a:ext>
              </a:extLst>
            </p:cNvPr>
            <p:cNvCxnSpPr>
              <a:cxnSpLocks/>
            </p:cNvCxnSpPr>
            <p:nvPr/>
          </p:nvCxnSpPr>
          <p:spPr>
            <a:xfrm flipH="1">
              <a:off x="3401942" y="6329511"/>
              <a:ext cx="4996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9" name="テキスト ボックス 88">
            <a:extLst>
              <a:ext uri="{FF2B5EF4-FFF2-40B4-BE49-F238E27FC236}">
                <a16:creationId xmlns:a16="http://schemas.microsoft.com/office/drawing/2014/main" id="{89011B99-D3D4-46BC-8C88-C0A8ED9DC479}"/>
              </a:ext>
            </a:extLst>
          </p:cNvPr>
          <p:cNvSpPr txBox="1"/>
          <p:nvPr/>
        </p:nvSpPr>
        <p:spPr>
          <a:xfrm>
            <a:off x="5872062" y="6195464"/>
            <a:ext cx="4130883" cy="646331"/>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自分で子どもを作るより、自分の姉妹を増やした方が</a:t>
            </a:r>
            <a:r>
              <a:rPr kumimoji="1" lang="en-US" altLang="ja-JP" dirty="0">
                <a:latin typeface="HGｺﾞｼｯｸE" panose="020B0909000000000000" pitchFamily="49" charset="-128"/>
                <a:ea typeface="HGｺﾞｼｯｸE" panose="020B0909000000000000" pitchFamily="49" charset="-128"/>
              </a:rPr>
              <a:t>1/4</a:t>
            </a:r>
            <a:r>
              <a:rPr kumimoji="1" lang="ja-JP" altLang="en-US" dirty="0">
                <a:latin typeface="HGｺﾞｼｯｸE" panose="020B0909000000000000" pitchFamily="49" charset="-128"/>
                <a:ea typeface="HGｺﾞｼｯｸE" panose="020B0909000000000000" pitchFamily="49" charset="-128"/>
              </a:rPr>
              <a:t>得をします。</a:t>
            </a:r>
          </a:p>
        </p:txBody>
      </p:sp>
      <p:grpSp>
        <p:nvGrpSpPr>
          <p:cNvPr id="93" name="グループ化 92">
            <a:extLst>
              <a:ext uri="{FF2B5EF4-FFF2-40B4-BE49-F238E27FC236}">
                <a16:creationId xmlns:a16="http://schemas.microsoft.com/office/drawing/2014/main" id="{B6765CB3-2620-470F-AB1C-A5FB698F0CB7}"/>
              </a:ext>
            </a:extLst>
          </p:cNvPr>
          <p:cNvGrpSpPr/>
          <p:nvPr/>
        </p:nvGrpSpPr>
        <p:grpSpPr>
          <a:xfrm>
            <a:off x="1657719" y="5216107"/>
            <a:ext cx="470453" cy="525660"/>
            <a:chOff x="1941678" y="4941377"/>
            <a:chExt cx="470453" cy="525660"/>
          </a:xfrm>
        </p:grpSpPr>
        <p:sp>
          <p:nvSpPr>
            <p:cNvPr id="91" name="正方形/長方形 90">
              <a:extLst>
                <a:ext uri="{FF2B5EF4-FFF2-40B4-BE49-F238E27FC236}">
                  <a16:creationId xmlns:a16="http://schemas.microsoft.com/office/drawing/2014/main" id="{13F03B3A-44D2-4D18-8849-A5606D5520AB}"/>
                </a:ext>
              </a:extLst>
            </p:cNvPr>
            <p:cNvSpPr/>
            <p:nvPr/>
          </p:nvSpPr>
          <p:spPr>
            <a:xfrm>
              <a:off x="1941678" y="4941377"/>
              <a:ext cx="147952" cy="512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60E480CA-CBEF-4610-94E9-79DC360D5BA3}"/>
                </a:ext>
              </a:extLst>
            </p:cNvPr>
            <p:cNvSpPr/>
            <p:nvPr/>
          </p:nvSpPr>
          <p:spPr>
            <a:xfrm>
              <a:off x="2264179" y="4954248"/>
              <a:ext cx="147952" cy="512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95" name="図 94">
            <a:extLst>
              <a:ext uri="{FF2B5EF4-FFF2-40B4-BE49-F238E27FC236}">
                <a16:creationId xmlns:a16="http://schemas.microsoft.com/office/drawing/2014/main" id="{9D5B86EB-0604-405F-99AC-E66A5DA05E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3901348" y="4621552"/>
            <a:ext cx="483896" cy="483896"/>
          </a:xfrm>
          <a:prstGeom prst="rect">
            <a:avLst/>
          </a:prstGeom>
        </p:spPr>
      </p:pic>
      <p:pic>
        <p:nvPicPr>
          <p:cNvPr id="97" name="図 96">
            <a:extLst>
              <a:ext uri="{FF2B5EF4-FFF2-40B4-BE49-F238E27FC236}">
                <a16:creationId xmlns:a16="http://schemas.microsoft.com/office/drawing/2014/main" id="{AB8A8468-4E88-43B6-ABF9-BFBFF7405B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913922" y="5075509"/>
            <a:ext cx="483896" cy="483896"/>
          </a:xfrm>
          <a:prstGeom prst="rect">
            <a:avLst/>
          </a:prstGeom>
        </p:spPr>
      </p:pic>
      <p:pic>
        <p:nvPicPr>
          <p:cNvPr id="98" name="図 97">
            <a:extLst>
              <a:ext uri="{FF2B5EF4-FFF2-40B4-BE49-F238E27FC236}">
                <a16:creationId xmlns:a16="http://schemas.microsoft.com/office/drawing/2014/main" id="{617B67E5-737D-4469-A000-FFECB8CCB1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979639" y="4590546"/>
            <a:ext cx="483896" cy="483896"/>
          </a:xfrm>
          <a:prstGeom prst="rect">
            <a:avLst/>
          </a:prstGeom>
        </p:spPr>
      </p:pic>
      <p:pic>
        <p:nvPicPr>
          <p:cNvPr id="99" name="図 98">
            <a:extLst>
              <a:ext uri="{FF2B5EF4-FFF2-40B4-BE49-F238E27FC236}">
                <a16:creationId xmlns:a16="http://schemas.microsoft.com/office/drawing/2014/main" id="{27EA096B-7881-43E2-BB66-3FEC6CA129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6994467" y="5018849"/>
            <a:ext cx="483896" cy="483896"/>
          </a:xfrm>
          <a:prstGeom prst="rect">
            <a:avLst/>
          </a:prstGeom>
        </p:spPr>
      </p:pic>
      <p:pic>
        <p:nvPicPr>
          <p:cNvPr id="100" name="図 99">
            <a:extLst>
              <a:ext uri="{FF2B5EF4-FFF2-40B4-BE49-F238E27FC236}">
                <a16:creationId xmlns:a16="http://schemas.microsoft.com/office/drawing/2014/main" id="{975DD208-D182-4B6A-8E68-4064280615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0747460" y="4625494"/>
            <a:ext cx="483896" cy="483896"/>
          </a:xfrm>
          <a:prstGeom prst="rect">
            <a:avLst/>
          </a:prstGeom>
        </p:spPr>
      </p:pic>
      <p:pic>
        <p:nvPicPr>
          <p:cNvPr id="101" name="図 100">
            <a:extLst>
              <a:ext uri="{FF2B5EF4-FFF2-40B4-BE49-F238E27FC236}">
                <a16:creationId xmlns:a16="http://schemas.microsoft.com/office/drawing/2014/main" id="{DF4D71A2-47DD-4AD6-BFC4-D4B482D714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10755290" y="5149763"/>
            <a:ext cx="483896" cy="483896"/>
          </a:xfrm>
          <a:prstGeom prst="rect">
            <a:avLst/>
          </a:prstGeom>
        </p:spPr>
      </p:pic>
      <p:sp>
        <p:nvSpPr>
          <p:cNvPr id="102" name="テキスト ボックス 101">
            <a:extLst>
              <a:ext uri="{FF2B5EF4-FFF2-40B4-BE49-F238E27FC236}">
                <a16:creationId xmlns:a16="http://schemas.microsoft.com/office/drawing/2014/main" id="{0CE293CC-9EB2-43E5-9F1C-6FE046E53FA7}"/>
              </a:ext>
            </a:extLst>
          </p:cNvPr>
          <p:cNvSpPr txBox="1"/>
          <p:nvPr/>
        </p:nvSpPr>
        <p:spPr>
          <a:xfrm>
            <a:off x="4005569" y="4964196"/>
            <a:ext cx="358206" cy="215444"/>
          </a:xfrm>
          <a:prstGeom prst="rect">
            <a:avLst/>
          </a:prstGeom>
          <a:noFill/>
        </p:spPr>
        <p:txBody>
          <a:bodyPr wrap="square" rtlCol="0">
            <a:spAutoFit/>
          </a:bodyPr>
          <a:lstStyle/>
          <a:p>
            <a:r>
              <a:rPr kumimoji="1" lang="en-US" altLang="ja-JP" sz="800" dirty="0"/>
              <a:t>or</a:t>
            </a:r>
            <a:endParaRPr kumimoji="1" lang="ja-JP" altLang="en-US" sz="800" dirty="0"/>
          </a:p>
        </p:txBody>
      </p:sp>
      <p:sp>
        <p:nvSpPr>
          <p:cNvPr id="103" name="テキスト ボックス 102">
            <a:extLst>
              <a:ext uri="{FF2B5EF4-FFF2-40B4-BE49-F238E27FC236}">
                <a16:creationId xmlns:a16="http://schemas.microsoft.com/office/drawing/2014/main" id="{B6F82CC3-CE7A-413C-829B-F5A7570163CA}"/>
              </a:ext>
            </a:extLst>
          </p:cNvPr>
          <p:cNvSpPr txBox="1"/>
          <p:nvPr/>
        </p:nvSpPr>
        <p:spPr>
          <a:xfrm>
            <a:off x="7082926" y="4930996"/>
            <a:ext cx="358206" cy="215444"/>
          </a:xfrm>
          <a:prstGeom prst="rect">
            <a:avLst/>
          </a:prstGeom>
          <a:noFill/>
        </p:spPr>
        <p:txBody>
          <a:bodyPr wrap="square" rtlCol="0">
            <a:spAutoFit/>
          </a:bodyPr>
          <a:lstStyle/>
          <a:p>
            <a:r>
              <a:rPr kumimoji="1" lang="en-US" altLang="ja-JP" sz="800" dirty="0"/>
              <a:t>or</a:t>
            </a:r>
            <a:endParaRPr kumimoji="1" lang="ja-JP" altLang="en-US" sz="800" dirty="0"/>
          </a:p>
        </p:txBody>
      </p:sp>
      <p:sp>
        <p:nvSpPr>
          <p:cNvPr id="104" name="テキスト ボックス 103">
            <a:extLst>
              <a:ext uri="{FF2B5EF4-FFF2-40B4-BE49-F238E27FC236}">
                <a16:creationId xmlns:a16="http://schemas.microsoft.com/office/drawing/2014/main" id="{23B0C41D-1FDD-4F0D-B7BE-6C4D0B000C9B}"/>
              </a:ext>
            </a:extLst>
          </p:cNvPr>
          <p:cNvSpPr txBox="1"/>
          <p:nvPr/>
        </p:nvSpPr>
        <p:spPr>
          <a:xfrm>
            <a:off x="10857389" y="5018874"/>
            <a:ext cx="358206" cy="215444"/>
          </a:xfrm>
          <a:prstGeom prst="rect">
            <a:avLst/>
          </a:prstGeom>
          <a:noFill/>
        </p:spPr>
        <p:txBody>
          <a:bodyPr wrap="square" rtlCol="0">
            <a:spAutoFit/>
          </a:bodyPr>
          <a:lstStyle/>
          <a:p>
            <a:r>
              <a:rPr kumimoji="1" lang="en-US" altLang="ja-JP" sz="800" dirty="0"/>
              <a:t>or</a:t>
            </a:r>
            <a:endParaRPr kumimoji="1" lang="ja-JP" altLang="en-US" sz="800" dirty="0"/>
          </a:p>
        </p:txBody>
      </p:sp>
      <p:sp>
        <p:nvSpPr>
          <p:cNvPr id="105" name="矢印: 下 104">
            <a:extLst>
              <a:ext uri="{FF2B5EF4-FFF2-40B4-BE49-F238E27FC236}">
                <a16:creationId xmlns:a16="http://schemas.microsoft.com/office/drawing/2014/main" id="{22D7CB02-7206-4F0B-8B8B-135646B02018}"/>
              </a:ext>
            </a:extLst>
          </p:cNvPr>
          <p:cNvSpPr/>
          <p:nvPr/>
        </p:nvSpPr>
        <p:spPr>
          <a:xfrm rot="16200000">
            <a:off x="7502071" y="3884615"/>
            <a:ext cx="1275934" cy="1427513"/>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テキスト ボックス 105">
            <a:extLst>
              <a:ext uri="{FF2B5EF4-FFF2-40B4-BE49-F238E27FC236}">
                <a16:creationId xmlns:a16="http://schemas.microsoft.com/office/drawing/2014/main" id="{22FE31E5-02FC-49BD-93DC-2D503B08D86B}"/>
              </a:ext>
            </a:extLst>
          </p:cNvPr>
          <p:cNvSpPr txBox="1"/>
          <p:nvPr/>
        </p:nvSpPr>
        <p:spPr>
          <a:xfrm>
            <a:off x="7375850" y="4389777"/>
            <a:ext cx="1431421" cy="461665"/>
          </a:xfrm>
          <a:prstGeom prst="rect">
            <a:avLst/>
          </a:prstGeom>
          <a:noFill/>
        </p:spPr>
        <p:txBody>
          <a:bodyPr wrap="square" rtlCol="0">
            <a:spAutoFit/>
          </a:bodyPr>
          <a:lstStyle/>
          <a:p>
            <a:r>
              <a:rPr kumimoji="1" lang="ja-JP" altLang="en-US" sz="1200" dirty="0"/>
              <a:t>もし働きバチが子どもを産むなら</a:t>
            </a:r>
            <a:r>
              <a:rPr kumimoji="1" lang="en-US" altLang="ja-JP" sz="1200" dirty="0"/>
              <a:t>…</a:t>
            </a:r>
            <a:endParaRPr kumimoji="1" lang="ja-JP" altLang="en-US" sz="1200" dirty="0"/>
          </a:p>
        </p:txBody>
      </p:sp>
      <p:pic>
        <p:nvPicPr>
          <p:cNvPr id="110" name="図 109">
            <a:extLst>
              <a:ext uri="{FF2B5EF4-FFF2-40B4-BE49-F238E27FC236}">
                <a16:creationId xmlns:a16="http://schemas.microsoft.com/office/drawing/2014/main" id="{92A549A0-5B5F-4ECE-9B05-24CAA091A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95668" y="3791177"/>
            <a:ext cx="505715" cy="505715"/>
          </a:xfrm>
          <a:prstGeom prst="rect">
            <a:avLst/>
          </a:prstGeom>
        </p:spPr>
      </p:pic>
      <p:pic>
        <p:nvPicPr>
          <p:cNvPr id="111" name="図 110">
            <a:extLst>
              <a:ext uri="{FF2B5EF4-FFF2-40B4-BE49-F238E27FC236}">
                <a16:creationId xmlns:a16="http://schemas.microsoft.com/office/drawing/2014/main" id="{2A2498EA-4FFA-4A28-958B-44BBB46FC0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1220774" y="3805017"/>
            <a:ext cx="505237" cy="505237"/>
          </a:xfrm>
          <a:prstGeom prst="rect">
            <a:avLst/>
          </a:prstGeom>
        </p:spPr>
      </p:pic>
    </p:spTree>
    <p:extLst>
      <p:ext uri="{BB962C8B-B14F-4D97-AF65-F5344CB8AC3E}">
        <p14:creationId xmlns:p14="http://schemas.microsoft.com/office/powerpoint/2010/main" val="3228395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F0F6B3C6-C54E-4F19-B411-9DE3E364FD42}"/>
              </a:ext>
            </a:extLst>
          </p:cNvPr>
          <p:cNvSpPr/>
          <p:nvPr/>
        </p:nvSpPr>
        <p:spPr>
          <a:xfrm>
            <a:off x="1286377" y="3281709"/>
            <a:ext cx="8410925" cy="1624896"/>
          </a:xfrm>
          <a:prstGeom prst="rect">
            <a:avLst/>
          </a:prstGeom>
          <a:solidFill>
            <a:schemeClr val="accent5">
              <a:lumMod val="20000"/>
              <a:lumOff val="8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5C4BD6CD-98FB-4DDF-8AD6-FFC06B8BCD06}"/>
              </a:ext>
            </a:extLst>
          </p:cNvPr>
          <p:cNvSpPr/>
          <p:nvPr/>
        </p:nvSpPr>
        <p:spPr>
          <a:xfrm>
            <a:off x="1403222" y="3074786"/>
            <a:ext cx="2916292" cy="405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451F5A2-6A70-487E-BD4E-F8196B08240B}"/>
              </a:ext>
            </a:extLst>
          </p:cNvPr>
          <p:cNvSpPr/>
          <p:nvPr/>
        </p:nvSpPr>
        <p:spPr>
          <a:xfrm>
            <a:off x="1291807" y="743326"/>
            <a:ext cx="8410925" cy="126866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FE5D016-FBC9-4693-AF30-519F9A613066}"/>
              </a:ext>
            </a:extLst>
          </p:cNvPr>
          <p:cNvSpPr/>
          <p:nvPr/>
        </p:nvSpPr>
        <p:spPr>
          <a:xfrm>
            <a:off x="1604701" y="575114"/>
            <a:ext cx="1711154" cy="3152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F4E4A7EE-CC10-418C-9768-5D45BD1239CE}"/>
              </a:ext>
            </a:extLst>
          </p:cNvPr>
          <p:cNvSpPr>
            <a:spLocks noGrp="1"/>
          </p:cNvSpPr>
          <p:nvPr>
            <p:ph idx="1"/>
          </p:nvPr>
        </p:nvSpPr>
        <p:spPr>
          <a:xfrm>
            <a:off x="1291807" y="783358"/>
            <a:ext cx="8311063" cy="1191429"/>
          </a:xfrm>
        </p:spPr>
        <p:txBody>
          <a:bodyPr>
            <a:normAutofit lnSpcReduction="10000"/>
          </a:bodyPr>
          <a:lstStyle/>
          <a:p>
            <a:pPr>
              <a:lnSpc>
                <a:spcPct val="150000"/>
              </a:lnSpc>
            </a:pPr>
            <a:r>
              <a:rPr kumimoji="1" lang="ja-JP" altLang="en-US" sz="2400" dirty="0">
                <a:latin typeface="HGSｺﾞｼｯｸE" panose="020B0900000000000000" pitchFamily="50" charset="-128"/>
                <a:ea typeface="HGSｺﾞｼｯｸE" panose="020B0900000000000000" pitchFamily="50" charset="-128"/>
              </a:rPr>
              <a:t>生態系サービスを最大化したい</a:t>
            </a:r>
            <a:endParaRPr kumimoji="1" lang="en-US" altLang="ja-JP" sz="2400" dirty="0">
              <a:latin typeface="HGSｺﾞｼｯｸE" panose="020B0900000000000000" pitchFamily="50" charset="-128"/>
              <a:ea typeface="HGSｺﾞｼｯｸE" panose="020B0900000000000000" pitchFamily="50" charset="-128"/>
            </a:endParaRPr>
          </a:p>
          <a:p>
            <a:pPr marL="0" indent="0">
              <a:lnSpc>
                <a:spcPct val="150000"/>
              </a:lnSpc>
              <a:buNone/>
            </a:pPr>
            <a:r>
              <a:rPr lang="ja-JP" altLang="en-US" sz="2400" dirty="0">
                <a:latin typeface="HGSｺﾞｼｯｸE" panose="020B0900000000000000" pitchFamily="50" charset="-128"/>
                <a:ea typeface="HGSｺﾞｼｯｸE" panose="020B0900000000000000" pitchFamily="50" charset="-128"/>
              </a:rPr>
              <a:t>　＝ 生態系と長く、上手く付き合っていく方法が知りたい。</a:t>
            </a:r>
            <a:endParaRPr kumimoji="1" lang="ja-JP" altLang="en-US" sz="2400" dirty="0">
              <a:latin typeface="HGSｺﾞｼｯｸE" panose="020B0900000000000000" pitchFamily="50" charset="-128"/>
              <a:ea typeface="HGSｺﾞｼｯｸE" panose="020B0900000000000000" pitchFamily="50" charset="-128"/>
            </a:endParaRP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2398" y="26680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目的</a:t>
            </a:r>
          </a:p>
        </p:txBody>
      </p:sp>
      <p:sp>
        <p:nvSpPr>
          <p:cNvPr id="12" name="コンテンツ プレースホルダー 2">
            <a:extLst>
              <a:ext uri="{FF2B5EF4-FFF2-40B4-BE49-F238E27FC236}">
                <a16:creationId xmlns:a16="http://schemas.microsoft.com/office/drawing/2014/main" id="{A3F100C2-E8E6-40F2-8526-62256B137CD1}"/>
              </a:ext>
            </a:extLst>
          </p:cNvPr>
          <p:cNvSpPr txBox="1">
            <a:spLocks/>
          </p:cNvSpPr>
          <p:nvPr/>
        </p:nvSpPr>
        <p:spPr>
          <a:xfrm>
            <a:off x="3121623" y="2382497"/>
            <a:ext cx="4787776" cy="637622"/>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lnSpc>
                <a:spcPct val="150000"/>
              </a:lnSpc>
              <a:buFont typeface="Wingdings 3" charset="2"/>
              <a:buNone/>
            </a:pPr>
            <a:r>
              <a:rPr lang="ja-JP" altLang="en-US" sz="2800" dirty="0">
                <a:latin typeface="HGSｺﾞｼｯｸE" panose="020B0900000000000000" pitchFamily="50" charset="-128"/>
                <a:ea typeface="HGSｺﾞｼｯｸE" panose="020B0900000000000000" pitchFamily="50" charset="-128"/>
              </a:rPr>
              <a:t>私たちは</a:t>
            </a:r>
            <a:r>
              <a:rPr lang="ja-JP" altLang="en-US" sz="2800" dirty="0">
                <a:solidFill>
                  <a:srgbClr val="C00000"/>
                </a:solidFill>
                <a:latin typeface="HGSｺﾞｼｯｸE" panose="020B0900000000000000" pitchFamily="50" charset="-128"/>
                <a:ea typeface="HGSｺﾞｼｯｸE" panose="020B0900000000000000" pitchFamily="50" charset="-128"/>
              </a:rPr>
              <a:t>絶滅</a:t>
            </a:r>
            <a:r>
              <a:rPr lang="ja-JP" altLang="en-US" sz="2800" dirty="0">
                <a:latin typeface="HGSｺﾞｼｯｸE" panose="020B0900000000000000" pitchFamily="50" charset="-128"/>
                <a:ea typeface="HGSｺﾞｼｯｸE" panose="020B0900000000000000" pitchFamily="50" charset="-128"/>
              </a:rPr>
              <a:t>と</a:t>
            </a:r>
            <a:r>
              <a:rPr lang="ja-JP" altLang="en-US" sz="2800" dirty="0">
                <a:solidFill>
                  <a:schemeClr val="accent6">
                    <a:lumMod val="75000"/>
                  </a:schemeClr>
                </a:solidFill>
                <a:latin typeface="HGSｺﾞｼｯｸE" panose="020B0900000000000000" pitchFamily="50" charset="-128"/>
                <a:ea typeface="HGSｺﾞｼｯｸE" panose="020B0900000000000000" pitchFamily="50" charset="-128"/>
              </a:rPr>
              <a:t>大量発生</a:t>
            </a:r>
            <a:r>
              <a:rPr lang="ja-JP" altLang="en-US" sz="2800" dirty="0">
                <a:latin typeface="HGSｺﾞｼｯｸE" panose="020B0900000000000000" pitchFamily="50" charset="-128"/>
                <a:ea typeface="HGSｺﾞｼｯｸE" panose="020B0900000000000000" pitchFamily="50" charset="-128"/>
              </a:rPr>
              <a:t>に注目</a:t>
            </a:r>
          </a:p>
        </p:txBody>
      </p:sp>
      <p:sp>
        <p:nvSpPr>
          <p:cNvPr id="13" name="フレーム (半分) 12">
            <a:extLst>
              <a:ext uri="{FF2B5EF4-FFF2-40B4-BE49-F238E27FC236}">
                <a16:creationId xmlns:a16="http://schemas.microsoft.com/office/drawing/2014/main" id="{CF43C79E-6AC9-4AF6-A051-45CF9495E8AC}"/>
              </a:ext>
            </a:extLst>
          </p:cNvPr>
          <p:cNvSpPr/>
          <p:nvPr/>
        </p:nvSpPr>
        <p:spPr>
          <a:xfrm>
            <a:off x="2932318" y="2421110"/>
            <a:ext cx="2078746" cy="446930"/>
          </a:xfrm>
          <a:prstGeom prst="halfFrame">
            <a:avLst>
              <a:gd name="adj1" fmla="val 7333"/>
              <a:gd name="adj2" fmla="val 11333"/>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フレーム (半分) 13">
            <a:extLst>
              <a:ext uri="{FF2B5EF4-FFF2-40B4-BE49-F238E27FC236}">
                <a16:creationId xmlns:a16="http://schemas.microsoft.com/office/drawing/2014/main" id="{27CFBD32-B65A-4044-AAAD-55618B37945B}"/>
              </a:ext>
            </a:extLst>
          </p:cNvPr>
          <p:cNvSpPr/>
          <p:nvPr/>
        </p:nvSpPr>
        <p:spPr>
          <a:xfrm rot="10800000">
            <a:off x="5976517" y="2661239"/>
            <a:ext cx="2078746" cy="446930"/>
          </a:xfrm>
          <a:prstGeom prst="halfFrame">
            <a:avLst>
              <a:gd name="adj1" fmla="val 7333"/>
              <a:gd name="adj2" fmla="val 11333"/>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矢印: 下 14">
            <a:extLst>
              <a:ext uri="{FF2B5EF4-FFF2-40B4-BE49-F238E27FC236}">
                <a16:creationId xmlns:a16="http://schemas.microsoft.com/office/drawing/2014/main" id="{64FEA031-3FC7-408B-B8F8-5E30B2D54C28}"/>
              </a:ext>
            </a:extLst>
          </p:cNvPr>
          <p:cNvSpPr/>
          <p:nvPr/>
        </p:nvSpPr>
        <p:spPr>
          <a:xfrm>
            <a:off x="5169146" y="2052021"/>
            <a:ext cx="802323" cy="407928"/>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E313188-60F9-4345-9148-4073E5E071AA}"/>
              </a:ext>
            </a:extLst>
          </p:cNvPr>
          <p:cNvSpPr/>
          <p:nvPr/>
        </p:nvSpPr>
        <p:spPr>
          <a:xfrm>
            <a:off x="1413495" y="3064016"/>
            <a:ext cx="2896012" cy="462722"/>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テキスト ボックス 21">
            <a:extLst>
              <a:ext uri="{FF2B5EF4-FFF2-40B4-BE49-F238E27FC236}">
                <a16:creationId xmlns:a16="http://schemas.microsoft.com/office/drawing/2014/main" id="{8DC4BF25-B9A7-43F3-9B95-8E0BA8229862}"/>
              </a:ext>
            </a:extLst>
          </p:cNvPr>
          <p:cNvSpPr txBox="1"/>
          <p:nvPr/>
        </p:nvSpPr>
        <p:spPr>
          <a:xfrm>
            <a:off x="1333720" y="3682885"/>
            <a:ext cx="8363582" cy="1200329"/>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水産資源の様に、絶滅を回避しながら利用し続けたい生物資源は沢山あります。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solidFill>
                  <a:srgbClr val="FF0000"/>
                </a:solidFill>
                <a:latin typeface="HGSｺﾞｼｯｸE" panose="020B0900000000000000" pitchFamily="50" charset="-128"/>
                <a:ea typeface="HGSｺﾞｼｯｸE" panose="020B0900000000000000" pitchFamily="50" charset="-128"/>
              </a:rPr>
              <a:t>逆にどうすれば絶滅が起こせるのか</a:t>
            </a:r>
            <a:r>
              <a:rPr kumimoji="1" lang="ja-JP" altLang="en-US" dirty="0">
                <a:latin typeface="HGSｺﾞｼｯｸE" panose="020B0900000000000000" pitchFamily="50" charset="-128"/>
                <a:ea typeface="HGSｺﾞｼｯｸE" panose="020B0900000000000000" pitchFamily="50" charset="-128"/>
              </a:rPr>
              <a:t>を知ることが出来れば、資源と上手く付き合う方法が分かるかもしれません。</a:t>
            </a:r>
          </a:p>
        </p:txBody>
      </p:sp>
      <p:sp>
        <p:nvSpPr>
          <p:cNvPr id="2" name="テキスト ボックス 1">
            <a:extLst>
              <a:ext uri="{FF2B5EF4-FFF2-40B4-BE49-F238E27FC236}">
                <a16:creationId xmlns:a16="http://schemas.microsoft.com/office/drawing/2014/main" id="{772505B9-61FC-4F92-BB38-03F02B7DE189}"/>
              </a:ext>
            </a:extLst>
          </p:cNvPr>
          <p:cNvSpPr txBox="1"/>
          <p:nvPr/>
        </p:nvSpPr>
        <p:spPr>
          <a:xfrm>
            <a:off x="1613720" y="474265"/>
            <a:ext cx="1785262" cy="461665"/>
          </a:xfrm>
          <a:prstGeom prst="rect">
            <a:avLst/>
          </a:prstGeom>
          <a:noFill/>
        </p:spPr>
        <p:txBody>
          <a:bodyPr wrap="square" rtlCol="0">
            <a:spAutoFit/>
          </a:bodyPr>
          <a:lstStyle/>
          <a:p>
            <a:r>
              <a:rPr kumimoji="1" lang="ja-JP" altLang="en-US" sz="2400" dirty="0">
                <a:latin typeface="HGSｺﾞｼｯｸE" panose="020B0900000000000000" pitchFamily="50" charset="-128"/>
                <a:ea typeface="HGSｺﾞｼｯｸE" panose="020B0900000000000000" pitchFamily="50" charset="-128"/>
              </a:rPr>
              <a:t>研究の目的</a:t>
            </a:r>
          </a:p>
        </p:txBody>
      </p:sp>
      <p:sp>
        <p:nvSpPr>
          <p:cNvPr id="45" name="テキスト ボックス 44">
            <a:extLst>
              <a:ext uri="{FF2B5EF4-FFF2-40B4-BE49-F238E27FC236}">
                <a16:creationId xmlns:a16="http://schemas.microsoft.com/office/drawing/2014/main" id="{797EBCC0-1AC1-4DE9-AA20-AB38FE135CAA}"/>
              </a:ext>
            </a:extLst>
          </p:cNvPr>
          <p:cNvSpPr txBox="1"/>
          <p:nvPr/>
        </p:nvSpPr>
        <p:spPr>
          <a:xfrm>
            <a:off x="1413494" y="3123277"/>
            <a:ext cx="3098773" cy="400110"/>
          </a:xfrm>
          <a:prstGeom prst="rect">
            <a:avLst/>
          </a:prstGeom>
          <a:noFill/>
        </p:spPr>
        <p:txBody>
          <a:bodyPr wrap="square" rtlCol="0">
            <a:spAutoFit/>
          </a:bodyPr>
          <a:lstStyle/>
          <a:p>
            <a:r>
              <a:rPr kumimoji="1" lang="ja-JP" altLang="en-US" sz="2000" dirty="0">
                <a:latin typeface="HGSｺﾞｼｯｸE" panose="020B0900000000000000" pitchFamily="50" charset="-128"/>
                <a:ea typeface="HGSｺﾞｼｯｸE" panose="020B0900000000000000" pitchFamily="50" charset="-128"/>
              </a:rPr>
              <a:t>何故</a:t>
            </a:r>
            <a:r>
              <a:rPr kumimoji="1" lang="ja-JP" altLang="en-US" sz="2000" dirty="0">
                <a:solidFill>
                  <a:srgbClr val="C00000"/>
                </a:solidFill>
                <a:latin typeface="HGSｺﾞｼｯｸE" panose="020B0900000000000000" pitchFamily="50" charset="-128"/>
                <a:ea typeface="HGSｺﾞｼｯｸE" panose="020B0900000000000000" pitchFamily="50" charset="-128"/>
              </a:rPr>
              <a:t>絶滅</a:t>
            </a:r>
            <a:r>
              <a:rPr kumimoji="1" lang="ja-JP" altLang="en-US" sz="2000" dirty="0">
                <a:latin typeface="HGSｺﾞｼｯｸE" panose="020B0900000000000000" pitchFamily="50" charset="-128"/>
                <a:ea typeface="HGSｺﾞｼｯｸE" panose="020B0900000000000000" pitchFamily="50" charset="-128"/>
              </a:rPr>
              <a:t>に注目したか？</a:t>
            </a:r>
          </a:p>
        </p:txBody>
      </p:sp>
      <p:pic>
        <p:nvPicPr>
          <p:cNvPr id="23" name="図 22">
            <a:extLst>
              <a:ext uri="{FF2B5EF4-FFF2-40B4-BE49-F238E27FC236}">
                <a16:creationId xmlns:a16="http://schemas.microsoft.com/office/drawing/2014/main" id="{BF23A082-CCF5-4B70-87AB-3AC20ABDB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498" y="2382497"/>
            <a:ext cx="2078746" cy="4376307"/>
          </a:xfrm>
          <a:prstGeom prst="rect">
            <a:avLst/>
          </a:prstGeom>
        </p:spPr>
      </p:pic>
      <p:pic>
        <p:nvPicPr>
          <p:cNvPr id="25" name="図 24">
            <a:extLst>
              <a:ext uri="{FF2B5EF4-FFF2-40B4-BE49-F238E27FC236}">
                <a16:creationId xmlns:a16="http://schemas.microsoft.com/office/drawing/2014/main" id="{5CD4DB45-5020-485C-A32D-04A65D957F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8767" y="5030004"/>
            <a:ext cx="2549797" cy="1728094"/>
          </a:xfrm>
          <a:prstGeom prst="rect">
            <a:avLst/>
          </a:prstGeom>
        </p:spPr>
      </p:pic>
      <p:pic>
        <p:nvPicPr>
          <p:cNvPr id="27" name="図 26">
            <a:extLst>
              <a:ext uri="{FF2B5EF4-FFF2-40B4-BE49-F238E27FC236}">
                <a16:creationId xmlns:a16="http://schemas.microsoft.com/office/drawing/2014/main" id="{594109BF-50C0-4E13-AEA2-6529FFEFE1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572864" y="4741538"/>
            <a:ext cx="1718925" cy="2291900"/>
          </a:xfrm>
          <a:prstGeom prst="rect">
            <a:avLst/>
          </a:prstGeom>
        </p:spPr>
      </p:pic>
      <p:pic>
        <p:nvPicPr>
          <p:cNvPr id="29" name="図 28">
            <a:extLst>
              <a:ext uri="{FF2B5EF4-FFF2-40B4-BE49-F238E27FC236}">
                <a16:creationId xmlns:a16="http://schemas.microsoft.com/office/drawing/2014/main" id="{E95BD14F-88B4-40B2-A37C-70AB31F2CC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4514483" y="4351263"/>
            <a:ext cx="1728253" cy="3072449"/>
          </a:xfrm>
          <a:prstGeom prst="rect">
            <a:avLst/>
          </a:prstGeom>
        </p:spPr>
      </p:pic>
    </p:spTree>
    <p:extLst>
      <p:ext uri="{BB962C8B-B14F-4D97-AF65-F5344CB8AC3E}">
        <p14:creationId xmlns:p14="http://schemas.microsoft.com/office/powerpoint/2010/main" val="773633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正方形/長方形 55">
            <a:extLst>
              <a:ext uri="{FF2B5EF4-FFF2-40B4-BE49-F238E27FC236}">
                <a16:creationId xmlns:a16="http://schemas.microsoft.com/office/drawing/2014/main" id="{C23C2AA7-BA4F-44BC-92D7-30528BDBEE0F}"/>
              </a:ext>
            </a:extLst>
          </p:cNvPr>
          <p:cNvSpPr/>
          <p:nvPr/>
        </p:nvSpPr>
        <p:spPr>
          <a:xfrm>
            <a:off x="2590800" y="5314407"/>
            <a:ext cx="1729522" cy="1371428"/>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7C6A1A-77B5-4E32-918B-1875AC4A653D}"/>
              </a:ext>
            </a:extLst>
          </p:cNvPr>
          <p:cNvSpPr/>
          <p:nvPr/>
        </p:nvSpPr>
        <p:spPr>
          <a:xfrm>
            <a:off x="4970304" y="5307793"/>
            <a:ext cx="1822399" cy="137142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5475342A-0BD1-4882-A83E-24B2800C616E}"/>
              </a:ext>
            </a:extLst>
          </p:cNvPr>
          <p:cNvSpPr/>
          <p:nvPr/>
        </p:nvSpPr>
        <p:spPr>
          <a:xfrm>
            <a:off x="7325853" y="5299458"/>
            <a:ext cx="1472665" cy="137142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C8C8A51B-F6BD-4C26-A1B0-2BEFECE4A0C9}"/>
              </a:ext>
            </a:extLst>
          </p:cNvPr>
          <p:cNvSpPr/>
          <p:nvPr/>
        </p:nvSpPr>
        <p:spPr>
          <a:xfrm>
            <a:off x="9356875" y="5285250"/>
            <a:ext cx="1472665" cy="1371428"/>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59D5B5DE-3BF4-4FFF-AFC8-7750E6D5EFCB}"/>
              </a:ext>
            </a:extLst>
          </p:cNvPr>
          <p:cNvSpPr/>
          <p:nvPr/>
        </p:nvSpPr>
        <p:spPr>
          <a:xfrm>
            <a:off x="544846" y="5299458"/>
            <a:ext cx="1517794" cy="1371428"/>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a:extLst>
              <a:ext uri="{FF2B5EF4-FFF2-40B4-BE49-F238E27FC236}">
                <a16:creationId xmlns:a16="http://schemas.microsoft.com/office/drawing/2014/main" id="{2DDFA7D3-1D82-4CC4-BEE1-68FDFE8C77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6911" y="335682"/>
            <a:ext cx="5995035" cy="3743325"/>
          </a:xfrm>
          <a:prstGeom prst="rect">
            <a:avLst/>
          </a:prstGeom>
          <a:noFill/>
          <a:ln>
            <a:noFill/>
          </a:ln>
        </p:spPr>
      </p:pic>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背景</a:t>
            </a:r>
          </a:p>
        </p:txBody>
      </p:sp>
      <p:sp>
        <p:nvSpPr>
          <p:cNvPr id="6" name="テキスト ボックス 5">
            <a:extLst>
              <a:ext uri="{FF2B5EF4-FFF2-40B4-BE49-F238E27FC236}">
                <a16:creationId xmlns:a16="http://schemas.microsoft.com/office/drawing/2014/main" id="{26246BF8-2C15-4F5A-814E-E30DDDE23D68}"/>
              </a:ext>
            </a:extLst>
          </p:cNvPr>
          <p:cNvSpPr txBox="1"/>
          <p:nvPr/>
        </p:nvSpPr>
        <p:spPr>
          <a:xfrm>
            <a:off x="1014205" y="3808548"/>
            <a:ext cx="9541676" cy="1446550"/>
          </a:xfrm>
          <a:prstGeom prst="rect">
            <a:avLst/>
          </a:prstGeom>
          <a:noFill/>
        </p:spPr>
        <p:txBody>
          <a:bodyPr wrap="square" rtlCol="0">
            <a:spAutoFit/>
          </a:bodyPr>
          <a:lstStyle/>
          <a:p>
            <a:r>
              <a:rPr kumimoji="1" lang="ja-JP" altLang="en-US" dirty="0"/>
              <a:t>図</a:t>
            </a:r>
            <a:r>
              <a:rPr kumimoji="1" lang="en-US" altLang="ja-JP" dirty="0"/>
              <a:t>1 Rosenzweig-MacArthur Model(RM Model)</a:t>
            </a:r>
          </a:p>
          <a:p>
            <a:r>
              <a:rPr kumimoji="1" lang="en-US" altLang="ja-JP" sz="1400" dirty="0">
                <a:latin typeface="HGSｺﾞｼｯｸE" panose="020B0900000000000000" pitchFamily="50" charset="-128"/>
                <a:ea typeface="HGSｺﾞｼｯｸE" panose="020B0900000000000000" pitchFamily="50" charset="-128"/>
              </a:rPr>
              <a:t>U</a:t>
            </a:r>
            <a:r>
              <a:rPr kumimoji="1" lang="ja-JP" altLang="en-US" sz="1400" dirty="0">
                <a:latin typeface="HGSｺﾞｼｯｸE" panose="020B0900000000000000" pitchFamily="50" charset="-128"/>
                <a:ea typeface="HGSｺﾞｼｯｸE" panose="020B0900000000000000" pitchFamily="50" charset="-128"/>
              </a:rPr>
              <a:t>は被捕食者、</a:t>
            </a:r>
            <a:r>
              <a:rPr kumimoji="1" lang="en-US" altLang="ja-JP" sz="1400" dirty="0">
                <a:latin typeface="HGSｺﾞｼｯｸE" panose="020B0900000000000000" pitchFamily="50" charset="-128"/>
                <a:ea typeface="HGSｺﾞｼｯｸE" panose="020B0900000000000000" pitchFamily="50" charset="-128"/>
              </a:rPr>
              <a:t>V1</a:t>
            </a:r>
            <a:r>
              <a:rPr kumimoji="1" lang="ja-JP" altLang="en-US" sz="1400" dirty="0">
                <a:latin typeface="HGSｺﾞｼｯｸE" panose="020B0900000000000000" pitchFamily="50" charset="-128"/>
                <a:ea typeface="HGSｺﾞｼｯｸE" panose="020B0900000000000000" pitchFamily="50" charset="-128"/>
              </a:rPr>
              <a:t>と</a:t>
            </a:r>
            <a:r>
              <a:rPr kumimoji="1" lang="en-US" altLang="ja-JP" sz="1400" dirty="0">
                <a:latin typeface="HGSｺﾞｼｯｸE" panose="020B0900000000000000" pitchFamily="50" charset="-128"/>
                <a:ea typeface="HGSｺﾞｼｯｸE" panose="020B0900000000000000" pitchFamily="50" charset="-128"/>
              </a:rPr>
              <a:t>V2</a:t>
            </a:r>
            <a:r>
              <a:rPr kumimoji="1" lang="ja-JP" altLang="en-US" sz="1400" dirty="0">
                <a:latin typeface="HGSｺﾞｼｯｸE" panose="020B0900000000000000" pitchFamily="50" charset="-128"/>
                <a:ea typeface="HGSｺﾞｼｯｸE" panose="020B0900000000000000" pitchFamily="50" charset="-128"/>
              </a:rPr>
              <a:t>はそれぞれ別種の捕食者を表しています。</a:t>
            </a:r>
            <a:endParaRPr kumimoji="1" lang="en-US" altLang="ja-JP" sz="1400" dirty="0">
              <a:latin typeface="HGSｺﾞｼｯｸE" panose="020B0900000000000000" pitchFamily="50" charset="-128"/>
              <a:ea typeface="HGSｺﾞｼｯｸE" panose="020B0900000000000000" pitchFamily="50" charset="-128"/>
            </a:endParaRPr>
          </a:p>
          <a:p>
            <a:endParaRPr kumimoji="1" lang="en-US" altLang="ja-JP" sz="1400" dirty="0">
              <a:latin typeface="HGSｺﾞｼｯｸE" panose="020B0900000000000000" pitchFamily="50" charset="-128"/>
              <a:ea typeface="HGSｺﾞｼｯｸE" panose="020B0900000000000000" pitchFamily="50" charset="-128"/>
            </a:endParaRPr>
          </a:p>
          <a:p>
            <a:r>
              <a:rPr kumimoji="1" lang="ja-JP" altLang="en-US" sz="1400" dirty="0">
                <a:latin typeface="HGSｺﾞｼｯｸE" panose="020B0900000000000000" pitchFamily="50" charset="-128"/>
                <a:ea typeface="HGSｺﾞｼｯｸE" panose="020B0900000000000000" pitchFamily="50" charset="-128"/>
              </a:rPr>
              <a:t>ウザギが増えるとその捕食者であるキツネが増え、キツネが増えると餌生物であるウサギが減り、更に餌の減少に後追いする形でキツネが減少します。</a:t>
            </a:r>
            <a:endParaRPr kumimoji="1" lang="en-US" altLang="ja-JP" sz="1400" dirty="0">
              <a:latin typeface="HGSｺﾞｼｯｸE" panose="020B0900000000000000" pitchFamily="50" charset="-128"/>
              <a:ea typeface="HGSｺﾞｼｯｸE" panose="020B0900000000000000" pitchFamily="50" charset="-128"/>
            </a:endParaRPr>
          </a:p>
          <a:p>
            <a:r>
              <a:rPr kumimoji="1" lang="en-US" altLang="ja-JP" sz="1400" dirty="0">
                <a:latin typeface="HGSｺﾞｼｯｸE" panose="020B0900000000000000" pitchFamily="50" charset="-128"/>
                <a:ea typeface="HGSｺﾞｼｯｸE" panose="020B0900000000000000" pitchFamily="50" charset="-128"/>
              </a:rPr>
              <a:t>RM Model</a:t>
            </a:r>
            <a:r>
              <a:rPr kumimoji="1" lang="ja-JP" altLang="en-US" sz="1400" dirty="0">
                <a:latin typeface="HGSｺﾞｼｯｸE" panose="020B0900000000000000" pitchFamily="50" charset="-128"/>
                <a:ea typeface="HGSｺﾞｼｯｸE" panose="020B0900000000000000" pitchFamily="50" charset="-128"/>
              </a:rPr>
              <a:t>はこの関係を数学的に説明した数理モデルです。</a:t>
            </a:r>
          </a:p>
        </p:txBody>
      </p:sp>
      <p:sp>
        <p:nvSpPr>
          <p:cNvPr id="23" name="楕円 22">
            <a:extLst>
              <a:ext uri="{FF2B5EF4-FFF2-40B4-BE49-F238E27FC236}">
                <a16:creationId xmlns:a16="http://schemas.microsoft.com/office/drawing/2014/main" id="{320E4B9E-3DDD-4691-A336-D3D90057FDED}"/>
              </a:ext>
            </a:extLst>
          </p:cNvPr>
          <p:cNvSpPr/>
          <p:nvPr/>
        </p:nvSpPr>
        <p:spPr>
          <a:xfrm>
            <a:off x="4601285" y="1585749"/>
            <a:ext cx="450258" cy="2557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D47341BD-0012-442A-A1EA-93F52FD5C726}"/>
              </a:ext>
            </a:extLst>
          </p:cNvPr>
          <p:cNvSpPr/>
          <p:nvPr/>
        </p:nvSpPr>
        <p:spPr>
          <a:xfrm>
            <a:off x="5181042" y="1489067"/>
            <a:ext cx="284018" cy="4491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18204787-9F00-4C33-B248-A58E17828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071" y="5260358"/>
            <a:ext cx="664166" cy="664166"/>
          </a:xfrm>
          <a:prstGeom prst="rect">
            <a:avLst/>
          </a:prstGeom>
        </p:spPr>
      </p:pic>
      <p:pic>
        <p:nvPicPr>
          <p:cNvPr id="27" name="図 26">
            <a:extLst>
              <a:ext uri="{FF2B5EF4-FFF2-40B4-BE49-F238E27FC236}">
                <a16:creationId xmlns:a16="http://schemas.microsoft.com/office/drawing/2014/main" id="{3CB0D885-716E-49A0-ACCF-FB5639A0A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071" y="5832934"/>
            <a:ext cx="664165" cy="664165"/>
          </a:xfrm>
          <a:prstGeom prst="rect">
            <a:avLst/>
          </a:prstGeom>
        </p:spPr>
      </p:pic>
      <p:sp>
        <p:nvSpPr>
          <p:cNvPr id="28" name="矢印: 下 27">
            <a:extLst>
              <a:ext uri="{FF2B5EF4-FFF2-40B4-BE49-F238E27FC236}">
                <a16:creationId xmlns:a16="http://schemas.microsoft.com/office/drawing/2014/main" id="{BD3CA807-4F06-491D-B526-FDC16427F48D}"/>
              </a:ext>
            </a:extLst>
          </p:cNvPr>
          <p:cNvSpPr/>
          <p:nvPr/>
        </p:nvSpPr>
        <p:spPr>
          <a:xfrm rot="16200000">
            <a:off x="1992962" y="5788634"/>
            <a:ext cx="664167" cy="446007"/>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a:extLst>
              <a:ext uri="{FF2B5EF4-FFF2-40B4-BE49-F238E27FC236}">
                <a16:creationId xmlns:a16="http://schemas.microsoft.com/office/drawing/2014/main" id="{53A89B14-9F0D-488A-8A9D-64703A416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2412" y="5307793"/>
            <a:ext cx="664166" cy="664166"/>
          </a:xfrm>
          <a:prstGeom prst="rect">
            <a:avLst/>
          </a:prstGeom>
        </p:spPr>
      </p:pic>
      <p:pic>
        <p:nvPicPr>
          <p:cNvPr id="31" name="図 30">
            <a:extLst>
              <a:ext uri="{FF2B5EF4-FFF2-40B4-BE49-F238E27FC236}">
                <a16:creationId xmlns:a16="http://schemas.microsoft.com/office/drawing/2014/main" id="{7355D057-2158-42E7-922B-CD72ECEB1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2412" y="5880369"/>
            <a:ext cx="664165" cy="664165"/>
          </a:xfrm>
          <a:prstGeom prst="rect">
            <a:avLst/>
          </a:prstGeom>
        </p:spPr>
      </p:pic>
      <p:pic>
        <p:nvPicPr>
          <p:cNvPr id="32" name="図 31">
            <a:extLst>
              <a:ext uri="{FF2B5EF4-FFF2-40B4-BE49-F238E27FC236}">
                <a16:creationId xmlns:a16="http://schemas.microsoft.com/office/drawing/2014/main" id="{9CD4C277-FED0-4707-9716-E1EE2D76EE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226" y="5299458"/>
            <a:ext cx="664166" cy="664166"/>
          </a:xfrm>
          <a:prstGeom prst="rect">
            <a:avLst/>
          </a:prstGeom>
        </p:spPr>
      </p:pic>
      <p:pic>
        <p:nvPicPr>
          <p:cNvPr id="33" name="図 32">
            <a:extLst>
              <a:ext uri="{FF2B5EF4-FFF2-40B4-BE49-F238E27FC236}">
                <a16:creationId xmlns:a16="http://schemas.microsoft.com/office/drawing/2014/main" id="{952286B1-0AB8-4A5C-A7A7-2EB1BEBEE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226" y="5872034"/>
            <a:ext cx="664165" cy="664165"/>
          </a:xfrm>
          <a:prstGeom prst="rect">
            <a:avLst/>
          </a:prstGeom>
        </p:spPr>
      </p:pic>
      <p:sp>
        <p:nvSpPr>
          <p:cNvPr id="34" name="矢印: 下 33">
            <a:extLst>
              <a:ext uri="{FF2B5EF4-FFF2-40B4-BE49-F238E27FC236}">
                <a16:creationId xmlns:a16="http://schemas.microsoft.com/office/drawing/2014/main" id="{12291448-138C-466E-B546-988B3740613C}"/>
              </a:ext>
            </a:extLst>
          </p:cNvPr>
          <p:cNvSpPr/>
          <p:nvPr/>
        </p:nvSpPr>
        <p:spPr>
          <a:xfrm rot="16200000">
            <a:off x="4343455" y="5784949"/>
            <a:ext cx="664165" cy="446007"/>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52DD60BB-C89B-44BD-B0A8-CFB43DE1E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492" y="5299458"/>
            <a:ext cx="664166" cy="664166"/>
          </a:xfrm>
          <a:prstGeom prst="rect">
            <a:avLst/>
          </a:prstGeom>
        </p:spPr>
      </p:pic>
      <p:pic>
        <p:nvPicPr>
          <p:cNvPr id="37" name="図 36">
            <a:extLst>
              <a:ext uri="{FF2B5EF4-FFF2-40B4-BE49-F238E27FC236}">
                <a16:creationId xmlns:a16="http://schemas.microsoft.com/office/drawing/2014/main" id="{E0AEBE1E-F34E-4C3D-8DBC-1764D8729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492" y="5872034"/>
            <a:ext cx="664165" cy="664165"/>
          </a:xfrm>
          <a:prstGeom prst="rect">
            <a:avLst/>
          </a:prstGeom>
        </p:spPr>
      </p:pic>
      <p:pic>
        <p:nvPicPr>
          <p:cNvPr id="38" name="図 37">
            <a:extLst>
              <a:ext uri="{FF2B5EF4-FFF2-40B4-BE49-F238E27FC236}">
                <a16:creationId xmlns:a16="http://schemas.microsoft.com/office/drawing/2014/main" id="{04ECD850-6FDC-413E-9D31-61AEA75B7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0306" y="5291123"/>
            <a:ext cx="664166" cy="664166"/>
          </a:xfrm>
          <a:prstGeom prst="rect">
            <a:avLst/>
          </a:prstGeom>
        </p:spPr>
      </p:pic>
      <p:pic>
        <p:nvPicPr>
          <p:cNvPr id="39" name="図 38">
            <a:extLst>
              <a:ext uri="{FF2B5EF4-FFF2-40B4-BE49-F238E27FC236}">
                <a16:creationId xmlns:a16="http://schemas.microsoft.com/office/drawing/2014/main" id="{6D6B0010-2AEA-47B6-82E2-551E130D1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0306" y="5863699"/>
            <a:ext cx="664165" cy="664165"/>
          </a:xfrm>
          <a:prstGeom prst="rect">
            <a:avLst/>
          </a:prstGeom>
        </p:spPr>
      </p:pic>
      <p:sp>
        <p:nvSpPr>
          <p:cNvPr id="41" name="矢印: 下 40">
            <a:extLst>
              <a:ext uri="{FF2B5EF4-FFF2-40B4-BE49-F238E27FC236}">
                <a16:creationId xmlns:a16="http://schemas.microsoft.com/office/drawing/2014/main" id="{880D9F63-C3FE-49C1-9851-14388037924D}"/>
              </a:ext>
            </a:extLst>
          </p:cNvPr>
          <p:cNvSpPr/>
          <p:nvPr/>
        </p:nvSpPr>
        <p:spPr>
          <a:xfrm rot="16200000">
            <a:off x="6729031" y="5784948"/>
            <a:ext cx="664165" cy="446007"/>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下 48">
            <a:extLst>
              <a:ext uri="{FF2B5EF4-FFF2-40B4-BE49-F238E27FC236}">
                <a16:creationId xmlns:a16="http://schemas.microsoft.com/office/drawing/2014/main" id="{296DF699-B58C-46CE-8744-3CB3D3E3DDEB}"/>
              </a:ext>
            </a:extLst>
          </p:cNvPr>
          <p:cNvSpPr/>
          <p:nvPr/>
        </p:nvSpPr>
        <p:spPr>
          <a:xfrm rot="16200000">
            <a:off x="8758903" y="5784948"/>
            <a:ext cx="664165" cy="446007"/>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66D65421-73CF-499C-9BE3-67425E89B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003" y="5306036"/>
            <a:ext cx="664166" cy="664166"/>
          </a:xfrm>
          <a:prstGeom prst="rect">
            <a:avLst/>
          </a:prstGeom>
        </p:spPr>
      </p:pic>
      <p:pic>
        <p:nvPicPr>
          <p:cNvPr id="52" name="図 51">
            <a:extLst>
              <a:ext uri="{FF2B5EF4-FFF2-40B4-BE49-F238E27FC236}">
                <a16:creationId xmlns:a16="http://schemas.microsoft.com/office/drawing/2014/main" id="{604615E1-809B-4C58-ADCE-026B1F41F0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003" y="5878612"/>
            <a:ext cx="664165" cy="664165"/>
          </a:xfrm>
          <a:prstGeom prst="rect">
            <a:avLst/>
          </a:prstGeom>
        </p:spPr>
      </p:pic>
      <p:sp>
        <p:nvSpPr>
          <p:cNvPr id="62" name="テキスト ボックス 61">
            <a:extLst>
              <a:ext uri="{FF2B5EF4-FFF2-40B4-BE49-F238E27FC236}">
                <a16:creationId xmlns:a16="http://schemas.microsoft.com/office/drawing/2014/main" id="{11E8A42B-0B06-47F7-8B01-561DE4975207}"/>
              </a:ext>
            </a:extLst>
          </p:cNvPr>
          <p:cNvSpPr txBox="1"/>
          <p:nvPr/>
        </p:nvSpPr>
        <p:spPr>
          <a:xfrm>
            <a:off x="6838110" y="794560"/>
            <a:ext cx="3657249"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振幅が小さく安定しています。</a:t>
            </a:r>
          </a:p>
        </p:txBody>
      </p:sp>
      <p:sp>
        <p:nvSpPr>
          <p:cNvPr id="64" name="テキスト ボックス 63">
            <a:extLst>
              <a:ext uri="{FF2B5EF4-FFF2-40B4-BE49-F238E27FC236}">
                <a16:creationId xmlns:a16="http://schemas.microsoft.com/office/drawing/2014/main" id="{5B639E61-95C2-4CF1-B04A-DD4DEB275E06}"/>
              </a:ext>
            </a:extLst>
          </p:cNvPr>
          <p:cNvSpPr txBox="1"/>
          <p:nvPr/>
        </p:nvSpPr>
        <p:spPr>
          <a:xfrm>
            <a:off x="6819085" y="1439066"/>
            <a:ext cx="4559729"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大量発生直後は数が大幅に減少しています。</a:t>
            </a:r>
            <a:endParaRPr kumimoji="1" lang="en-US" altLang="ja-JP" dirty="0">
              <a:latin typeface="HGSｺﾞｼｯｸE" panose="020B0900000000000000" pitchFamily="50" charset="-128"/>
              <a:ea typeface="HGSｺﾞｼｯｸE" panose="020B0900000000000000" pitchFamily="50" charset="-128"/>
            </a:endParaRPr>
          </a:p>
        </p:txBody>
      </p:sp>
      <p:pic>
        <p:nvPicPr>
          <p:cNvPr id="66" name="図 65">
            <a:extLst>
              <a:ext uri="{FF2B5EF4-FFF2-40B4-BE49-F238E27FC236}">
                <a16:creationId xmlns:a16="http://schemas.microsoft.com/office/drawing/2014/main" id="{350EA629-7675-452B-81F5-6504D41BE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62558">
            <a:off x="5011165" y="698234"/>
            <a:ext cx="1648573" cy="1556460"/>
          </a:xfrm>
          <a:prstGeom prst="rect">
            <a:avLst/>
          </a:prstGeom>
        </p:spPr>
      </p:pic>
      <p:pic>
        <p:nvPicPr>
          <p:cNvPr id="67" name="図 66">
            <a:extLst>
              <a:ext uri="{FF2B5EF4-FFF2-40B4-BE49-F238E27FC236}">
                <a16:creationId xmlns:a16="http://schemas.microsoft.com/office/drawing/2014/main" id="{2D2254AD-B40A-41DD-82DD-CA84E35B7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76136">
            <a:off x="5522529" y="1216501"/>
            <a:ext cx="977448" cy="871664"/>
          </a:xfrm>
          <a:prstGeom prst="rect">
            <a:avLst/>
          </a:prstGeom>
        </p:spPr>
      </p:pic>
      <p:pic>
        <p:nvPicPr>
          <p:cNvPr id="69" name="図 68">
            <a:extLst>
              <a:ext uri="{FF2B5EF4-FFF2-40B4-BE49-F238E27FC236}">
                <a16:creationId xmlns:a16="http://schemas.microsoft.com/office/drawing/2014/main" id="{CC5358E1-7551-42F1-BC40-59A89E4AF1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4237" y="5380741"/>
            <a:ext cx="596032" cy="596032"/>
          </a:xfrm>
          <a:prstGeom prst="rect">
            <a:avLst/>
          </a:prstGeom>
        </p:spPr>
      </p:pic>
      <p:pic>
        <p:nvPicPr>
          <p:cNvPr id="70" name="図 69">
            <a:extLst>
              <a:ext uri="{FF2B5EF4-FFF2-40B4-BE49-F238E27FC236}">
                <a16:creationId xmlns:a16="http://schemas.microsoft.com/office/drawing/2014/main" id="{2668C347-929F-4A1F-A048-8A733CE89B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8403" y="6013893"/>
            <a:ext cx="596031" cy="596031"/>
          </a:xfrm>
          <a:prstGeom prst="rect">
            <a:avLst/>
          </a:prstGeom>
        </p:spPr>
      </p:pic>
      <p:sp>
        <p:nvSpPr>
          <p:cNvPr id="71" name="四角形: 角を丸くする 70">
            <a:extLst>
              <a:ext uri="{FF2B5EF4-FFF2-40B4-BE49-F238E27FC236}">
                <a16:creationId xmlns:a16="http://schemas.microsoft.com/office/drawing/2014/main" id="{99872A04-3FE5-4DA2-BD97-B524D9C5FE8A}"/>
              </a:ext>
            </a:extLst>
          </p:cNvPr>
          <p:cNvSpPr/>
          <p:nvPr/>
        </p:nvSpPr>
        <p:spPr>
          <a:xfrm>
            <a:off x="6730155" y="1342104"/>
            <a:ext cx="4754934" cy="554417"/>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四角形: 角を丸くする 71">
            <a:extLst>
              <a:ext uri="{FF2B5EF4-FFF2-40B4-BE49-F238E27FC236}">
                <a16:creationId xmlns:a16="http://schemas.microsoft.com/office/drawing/2014/main" id="{29E84FE6-A7BC-4C79-8FCB-515A567C4AB4}"/>
              </a:ext>
            </a:extLst>
          </p:cNvPr>
          <p:cNvSpPr/>
          <p:nvPr/>
        </p:nvSpPr>
        <p:spPr>
          <a:xfrm>
            <a:off x="6756685" y="749227"/>
            <a:ext cx="3354107" cy="438343"/>
          </a:xfrm>
          <a:prstGeom prst="round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4647494C-F42C-47A8-ACFE-165221CAA909}"/>
              </a:ext>
            </a:extLst>
          </p:cNvPr>
          <p:cNvSpPr/>
          <p:nvPr/>
        </p:nvSpPr>
        <p:spPr>
          <a:xfrm>
            <a:off x="6528857" y="2602947"/>
            <a:ext cx="5570263" cy="1441232"/>
          </a:xfrm>
          <a:prstGeom prst="rect">
            <a:avLst/>
          </a:prstGeom>
          <a:solidFill>
            <a:schemeClr val="accent5">
              <a:lumMod val="20000"/>
              <a:lumOff val="8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7BDAF70B-4BD9-46CB-9E13-B39FE8AAF37A}"/>
              </a:ext>
            </a:extLst>
          </p:cNvPr>
          <p:cNvSpPr/>
          <p:nvPr/>
        </p:nvSpPr>
        <p:spPr>
          <a:xfrm>
            <a:off x="6643376" y="2408298"/>
            <a:ext cx="3467416" cy="41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66FC2568-E8AA-446B-B66B-7FFDC8136652}"/>
              </a:ext>
            </a:extLst>
          </p:cNvPr>
          <p:cNvSpPr/>
          <p:nvPr/>
        </p:nvSpPr>
        <p:spPr>
          <a:xfrm>
            <a:off x="6651770" y="2398739"/>
            <a:ext cx="3486207" cy="478136"/>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7" name="テキスト ボックス 76">
            <a:extLst>
              <a:ext uri="{FF2B5EF4-FFF2-40B4-BE49-F238E27FC236}">
                <a16:creationId xmlns:a16="http://schemas.microsoft.com/office/drawing/2014/main" id="{135DDBD2-C860-41B9-9BA1-6D936B35FD89}"/>
              </a:ext>
            </a:extLst>
          </p:cNvPr>
          <p:cNvSpPr txBox="1"/>
          <p:nvPr/>
        </p:nvSpPr>
        <p:spPr>
          <a:xfrm>
            <a:off x="6638855" y="2962845"/>
            <a:ext cx="5460266" cy="92333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大量発生直後の大量減耗期に種の絶滅が発生しやすいと仮定すると、</a:t>
            </a:r>
            <a:r>
              <a:rPr kumimoji="1" lang="ja-JP" altLang="en-US" dirty="0">
                <a:solidFill>
                  <a:srgbClr val="FF0000"/>
                </a:solidFill>
                <a:latin typeface="HGSｺﾞｼｯｸE" panose="020B0900000000000000" pitchFamily="50" charset="-128"/>
                <a:ea typeface="HGSｺﾞｼｯｸE" panose="020B0900000000000000" pitchFamily="50" charset="-128"/>
              </a:rPr>
              <a:t>大量発生のメカニズムの解明は資源生物を持続的に利用する上で不可欠</a:t>
            </a:r>
            <a:r>
              <a:rPr kumimoji="1" lang="ja-JP" altLang="en-US" dirty="0">
                <a:latin typeface="HGSｺﾞｼｯｸE" panose="020B0900000000000000" pitchFamily="50" charset="-128"/>
                <a:ea typeface="HGSｺﾞｼｯｸE" panose="020B0900000000000000" pitchFamily="50" charset="-128"/>
              </a:rPr>
              <a:t>と言えます。</a:t>
            </a:r>
          </a:p>
        </p:txBody>
      </p:sp>
      <p:sp>
        <p:nvSpPr>
          <p:cNvPr id="75" name="テキスト ボックス 74">
            <a:extLst>
              <a:ext uri="{FF2B5EF4-FFF2-40B4-BE49-F238E27FC236}">
                <a16:creationId xmlns:a16="http://schemas.microsoft.com/office/drawing/2014/main" id="{1DFE9384-1E46-4C70-B2DF-46FCC6E5251E}"/>
              </a:ext>
            </a:extLst>
          </p:cNvPr>
          <p:cNvSpPr txBox="1"/>
          <p:nvPr/>
        </p:nvSpPr>
        <p:spPr>
          <a:xfrm>
            <a:off x="6675743" y="2455893"/>
            <a:ext cx="3489419" cy="400110"/>
          </a:xfrm>
          <a:prstGeom prst="rect">
            <a:avLst/>
          </a:prstGeom>
          <a:noFill/>
        </p:spPr>
        <p:txBody>
          <a:bodyPr wrap="square" rtlCol="0">
            <a:spAutoFit/>
          </a:bodyPr>
          <a:lstStyle/>
          <a:p>
            <a:r>
              <a:rPr kumimoji="1" lang="ja-JP" altLang="en-US" sz="2000" dirty="0">
                <a:latin typeface="HGSｺﾞｼｯｸE" panose="020B0900000000000000" pitchFamily="50" charset="-128"/>
                <a:ea typeface="HGSｺﾞｼｯｸE" panose="020B0900000000000000" pitchFamily="50" charset="-128"/>
              </a:rPr>
              <a:t>何故</a:t>
            </a:r>
            <a:r>
              <a:rPr kumimoji="1" lang="ja-JP" altLang="en-US" sz="2000" dirty="0">
                <a:solidFill>
                  <a:srgbClr val="C00000"/>
                </a:solidFill>
                <a:latin typeface="HGSｺﾞｼｯｸE" panose="020B0900000000000000" pitchFamily="50" charset="-128"/>
                <a:ea typeface="HGSｺﾞｼｯｸE" panose="020B0900000000000000" pitchFamily="50" charset="-128"/>
              </a:rPr>
              <a:t>大量発生</a:t>
            </a:r>
            <a:r>
              <a:rPr kumimoji="1" lang="ja-JP" altLang="en-US" sz="2000" dirty="0">
                <a:latin typeface="HGSｺﾞｼｯｸE" panose="020B0900000000000000" pitchFamily="50" charset="-128"/>
                <a:ea typeface="HGSｺﾞｼｯｸE" panose="020B0900000000000000" pitchFamily="50" charset="-128"/>
              </a:rPr>
              <a:t>に注目したか？</a:t>
            </a:r>
          </a:p>
        </p:txBody>
      </p:sp>
      <p:pic>
        <p:nvPicPr>
          <p:cNvPr id="3" name="図 2">
            <a:extLst>
              <a:ext uri="{FF2B5EF4-FFF2-40B4-BE49-F238E27FC236}">
                <a16:creationId xmlns:a16="http://schemas.microsoft.com/office/drawing/2014/main" id="{53B38EAD-165B-4E63-8C71-9CD829F22D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7118" y="5503974"/>
            <a:ext cx="979066" cy="979066"/>
          </a:xfrm>
          <a:prstGeom prst="rect">
            <a:avLst/>
          </a:prstGeom>
        </p:spPr>
      </p:pic>
      <p:pic>
        <p:nvPicPr>
          <p:cNvPr id="7" name="図 6">
            <a:extLst>
              <a:ext uri="{FF2B5EF4-FFF2-40B4-BE49-F238E27FC236}">
                <a16:creationId xmlns:a16="http://schemas.microsoft.com/office/drawing/2014/main" id="{346BFB76-1539-4AB8-BF9F-99E748922F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76184" y="5592441"/>
            <a:ext cx="962733" cy="962733"/>
          </a:xfrm>
          <a:prstGeom prst="rect">
            <a:avLst/>
          </a:prstGeom>
        </p:spPr>
      </p:pic>
      <p:pic>
        <p:nvPicPr>
          <p:cNvPr id="53" name="図 52">
            <a:extLst>
              <a:ext uri="{FF2B5EF4-FFF2-40B4-BE49-F238E27FC236}">
                <a16:creationId xmlns:a16="http://schemas.microsoft.com/office/drawing/2014/main" id="{6B1CEBE8-86D1-41AD-9821-7B477D427D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0262" y="5535121"/>
            <a:ext cx="979066" cy="979066"/>
          </a:xfrm>
          <a:prstGeom prst="rect">
            <a:avLst/>
          </a:prstGeom>
        </p:spPr>
      </p:pic>
      <p:pic>
        <p:nvPicPr>
          <p:cNvPr id="60" name="図 59">
            <a:extLst>
              <a:ext uri="{FF2B5EF4-FFF2-40B4-BE49-F238E27FC236}">
                <a16:creationId xmlns:a16="http://schemas.microsoft.com/office/drawing/2014/main" id="{8D6F9A03-A640-43EC-B3BA-5D4659279C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9134" y="5261778"/>
            <a:ext cx="979066" cy="979066"/>
          </a:xfrm>
          <a:prstGeom prst="rect">
            <a:avLst/>
          </a:prstGeom>
        </p:spPr>
      </p:pic>
      <p:pic>
        <p:nvPicPr>
          <p:cNvPr id="61" name="図 60">
            <a:extLst>
              <a:ext uri="{FF2B5EF4-FFF2-40B4-BE49-F238E27FC236}">
                <a16:creationId xmlns:a16="http://schemas.microsoft.com/office/drawing/2014/main" id="{2430D1AB-546B-44CC-8A0B-FF555CB4EC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9133" y="5904505"/>
            <a:ext cx="979066" cy="979066"/>
          </a:xfrm>
          <a:prstGeom prst="rect">
            <a:avLst/>
          </a:prstGeom>
        </p:spPr>
      </p:pic>
      <p:pic>
        <p:nvPicPr>
          <p:cNvPr id="63" name="図 62">
            <a:extLst>
              <a:ext uri="{FF2B5EF4-FFF2-40B4-BE49-F238E27FC236}">
                <a16:creationId xmlns:a16="http://schemas.microsoft.com/office/drawing/2014/main" id="{C2DC2CE2-B3FD-4438-8ABE-64ABF9B12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0269" y="5256826"/>
            <a:ext cx="979066" cy="979066"/>
          </a:xfrm>
          <a:prstGeom prst="rect">
            <a:avLst/>
          </a:prstGeom>
        </p:spPr>
      </p:pic>
      <p:pic>
        <p:nvPicPr>
          <p:cNvPr id="65" name="図 64">
            <a:extLst>
              <a:ext uri="{FF2B5EF4-FFF2-40B4-BE49-F238E27FC236}">
                <a16:creationId xmlns:a16="http://schemas.microsoft.com/office/drawing/2014/main" id="{B79C6024-6B89-410E-B223-912726F784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0268" y="5899553"/>
            <a:ext cx="979066" cy="979066"/>
          </a:xfrm>
          <a:prstGeom prst="rect">
            <a:avLst/>
          </a:prstGeom>
        </p:spPr>
      </p:pic>
    </p:spTree>
    <p:extLst>
      <p:ext uri="{BB962C8B-B14F-4D97-AF65-F5344CB8AC3E}">
        <p14:creationId xmlns:p14="http://schemas.microsoft.com/office/powerpoint/2010/main" val="1084820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2FA00C3B-D0D5-4E2C-A310-A5DD2DF41BEA}"/>
              </a:ext>
            </a:extLst>
          </p:cNvPr>
          <p:cNvSpPr/>
          <p:nvPr/>
        </p:nvSpPr>
        <p:spPr>
          <a:xfrm>
            <a:off x="2975192" y="2954276"/>
            <a:ext cx="2064820" cy="3728159"/>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B45B898-6D54-4993-8530-558D61ACC237}"/>
              </a:ext>
            </a:extLst>
          </p:cNvPr>
          <p:cNvSpPr txBox="1"/>
          <p:nvPr/>
        </p:nvSpPr>
        <p:spPr>
          <a:xfrm>
            <a:off x="2999272" y="2954276"/>
            <a:ext cx="2170906" cy="3693319"/>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2019</a:t>
            </a:r>
            <a:r>
              <a:rPr kumimoji="1" lang="ja-JP" altLang="en-US" dirty="0">
                <a:latin typeface="HGSｺﾞｼｯｸE" panose="020B0900000000000000" pitchFamily="50" charset="-128"/>
                <a:ea typeface="HGSｺﾞｼｯｸE" panose="020B0900000000000000" pitchFamily="50" charset="-128"/>
              </a:rPr>
              <a:t>年から</a:t>
            </a:r>
            <a:r>
              <a:rPr kumimoji="1" lang="en-US" altLang="ja-JP" dirty="0">
                <a:latin typeface="HGSｺﾞｼｯｸE" panose="020B0900000000000000" pitchFamily="50" charset="-128"/>
                <a:ea typeface="HGSｺﾞｼｯｸE" panose="020B0900000000000000" pitchFamily="50" charset="-128"/>
              </a:rPr>
              <a:t>1</a:t>
            </a:r>
            <a:r>
              <a:rPr kumimoji="1" lang="ja-JP" altLang="en-US" dirty="0">
                <a:latin typeface="HGSｺﾞｼｯｸE" panose="020B0900000000000000" pitchFamily="50" charset="-128"/>
                <a:ea typeface="HGSｺﾞｼｯｸE" panose="020B0900000000000000" pitchFamily="50" charset="-128"/>
              </a:rPr>
              <a:t>年以上に渡り、東アフリカでは</a:t>
            </a:r>
            <a:r>
              <a:rPr kumimoji="1" lang="ja-JP" altLang="en-US" dirty="0">
                <a:solidFill>
                  <a:srgbClr val="FF0000"/>
                </a:solidFill>
                <a:latin typeface="HGSｺﾞｼｯｸE" panose="020B0900000000000000" pitchFamily="50" charset="-128"/>
                <a:ea typeface="HGSｺﾞｼｯｸE" panose="020B0900000000000000" pitchFamily="50" charset="-128"/>
              </a:rPr>
              <a:t>蝗害</a:t>
            </a:r>
            <a:r>
              <a:rPr kumimoji="1" lang="ja-JP" altLang="en-US" dirty="0">
                <a:latin typeface="HGSｺﾞｼｯｸE" panose="020B0900000000000000" pitchFamily="50" charset="-128"/>
                <a:ea typeface="HGSｺﾞｼｯｸE" panose="020B0900000000000000" pitchFamily="50" charset="-128"/>
              </a:rPr>
              <a:t>によって農作物が甚大な被害を受けました。</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大量発生のメカニズムを知ることは、サバクトビバッタの</a:t>
            </a:r>
            <a:r>
              <a:rPr kumimoji="1" lang="ja-JP" altLang="en-US" dirty="0">
                <a:solidFill>
                  <a:srgbClr val="FF0000"/>
                </a:solidFill>
                <a:latin typeface="HGSｺﾞｼｯｸE" panose="020B0900000000000000" pitchFamily="50" charset="-128"/>
                <a:ea typeface="HGSｺﾞｼｯｸE" panose="020B0900000000000000" pitchFamily="50" charset="-128"/>
              </a:rPr>
              <a:t>大量発生を最小の労力で防除する</a:t>
            </a:r>
            <a:r>
              <a:rPr kumimoji="1" lang="ja-JP" altLang="en-US" dirty="0">
                <a:latin typeface="HGSｺﾞｼｯｸE" panose="020B0900000000000000" pitchFamily="50" charset="-128"/>
                <a:ea typeface="HGSｺﾞｼｯｸE" panose="020B0900000000000000" pitchFamily="50" charset="-128"/>
              </a:rPr>
              <a:t>手段の提示に繋がります。</a:t>
            </a:r>
          </a:p>
        </p:txBody>
      </p:sp>
      <p:sp>
        <p:nvSpPr>
          <p:cNvPr id="20" name="正方形/長方形 19">
            <a:extLst>
              <a:ext uri="{FF2B5EF4-FFF2-40B4-BE49-F238E27FC236}">
                <a16:creationId xmlns:a16="http://schemas.microsoft.com/office/drawing/2014/main" id="{2EDB2C87-65BE-4F5E-9CEF-F5916485067A}"/>
              </a:ext>
            </a:extLst>
          </p:cNvPr>
          <p:cNvSpPr/>
          <p:nvPr/>
        </p:nvSpPr>
        <p:spPr>
          <a:xfrm>
            <a:off x="9189195" y="2982604"/>
            <a:ext cx="2880683" cy="3416320"/>
          </a:xfrm>
          <a:prstGeom prst="rect">
            <a:avLst/>
          </a:prstGeom>
          <a:solidFill>
            <a:srgbClr val="00B0F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451F5A2-6A70-487E-BD4E-F8196B08240B}"/>
              </a:ext>
            </a:extLst>
          </p:cNvPr>
          <p:cNvSpPr/>
          <p:nvPr/>
        </p:nvSpPr>
        <p:spPr>
          <a:xfrm>
            <a:off x="1559295" y="765974"/>
            <a:ext cx="9653649" cy="15433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FE5D016-FBC9-4693-AF30-519F9A613066}"/>
              </a:ext>
            </a:extLst>
          </p:cNvPr>
          <p:cNvSpPr/>
          <p:nvPr/>
        </p:nvSpPr>
        <p:spPr>
          <a:xfrm>
            <a:off x="1559296" y="579933"/>
            <a:ext cx="5996049"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F4E4A7EE-CC10-418C-9768-5D45BD1239CE}"/>
              </a:ext>
            </a:extLst>
          </p:cNvPr>
          <p:cNvSpPr>
            <a:spLocks noGrp="1"/>
          </p:cNvSpPr>
          <p:nvPr>
            <p:ph idx="1"/>
          </p:nvPr>
        </p:nvSpPr>
        <p:spPr>
          <a:xfrm>
            <a:off x="1559296" y="465370"/>
            <a:ext cx="8419591" cy="1231118"/>
          </a:xfrm>
        </p:spPr>
        <p:txBody>
          <a:bodyPr>
            <a:normAutofit/>
          </a:bodyPr>
          <a:lstStyle/>
          <a:p>
            <a:pPr>
              <a:lnSpc>
                <a:spcPct val="150000"/>
              </a:lnSpc>
            </a:pPr>
            <a:r>
              <a:rPr kumimoji="1" lang="ja-JP" altLang="en-US" sz="2400" dirty="0">
                <a:latin typeface="HGSｺﾞｼｯｸE" panose="020B0900000000000000" pitchFamily="50" charset="-128"/>
                <a:ea typeface="HGSｺﾞｼｯｸE" panose="020B0900000000000000" pitchFamily="50" charset="-128"/>
              </a:rPr>
              <a:t>大量発生についての議論がもたらすこと</a:t>
            </a:r>
            <a:endParaRPr kumimoji="1" lang="en-US" altLang="ja-JP" sz="2400" dirty="0">
              <a:latin typeface="HGSｺﾞｼｯｸE" panose="020B0900000000000000" pitchFamily="50" charset="-128"/>
              <a:ea typeface="HGSｺﾞｼｯｸE" panose="020B0900000000000000" pitchFamily="50" charset="-128"/>
            </a:endParaRPr>
          </a:p>
          <a:p>
            <a:pPr marL="0" indent="0">
              <a:lnSpc>
                <a:spcPct val="150000"/>
              </a:lnSpc>
              <a:buNone/>
            </a:pPr>
            <a:endParaRPr kumimoji="1" lang="ja-JP" altLang="en-US" sz="2400" dirty="0">
              <a:latin typeface="HGSｺﾞｼｯｸE" panose="020B0900000000000000" pitchFamily="50" charset="-128"/>
              <a:ea typeface="HGSｺﾞｼｯｸE" panose="020B0900000000000000" pitchFamily="50" charset="-128"/>
            </a:endParaRP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背景</a:t>
            </a:r>
          </a:p>
        </p:txBody>
      </p:sp>
      <p:sp>
        <p:nvSpPr>
          <p:cNvPr id="16" name="テキスト ボックス 15">
            <a:extLst>
              <a:ext uri="{FF2B5EF4-FFF2-40B4-BE49-F238E27FC236}">
                <a16:creationId xmlns:a16="http://schemas.microsoft.com/office/drawing/2014/main" id="{7C9CC346-98E5-4D74-81F1-BD3DF93A71CB}"/>
              </a:ext>
            </a:extLst>
          </p:cNvPr>
          <p:cNvSpPr txBox="1"/>
          <p:nvPr/>
        </p:nvSpPr>
        <p:spPr>
          <a:xfrm>
            <a:off x="1637366" y="1143864"/>
            <a:ext cx="9409325" cy="92333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大量発生を知ることが資源と長く付き合う方法の模索に繋がると私たちは考えています。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一方で、以下に示した通り自然界の</a:t>
            </a:r>
            <a:r>
              <a:rPr kumimoji="1" lang="ja-JP" altLang="en-US" dirty="0">
                <a:solidFill>
                  <a:srgbClr val="FF0000"/>
                </a:solidFill>
                <a:latin typeface="HGSｺﾞｼｯｸE" panose="020B0900000000000000" pitchFamily="50" charset="-128"/>
                <a:ea typeface="HGSｺﾞｼｯｸE" panose="020B0900000000000000" pitchFamily="50" charset="-128"/>
              </a:rPr>
              <a:t>バイオマスの制御自体が喫緊の課題</a:t>
            </a:r>
            <a:r>
              <a:rPr kumimoji="1" lang="ja-JP" altLang="en-US" dirty="0">
                <a:latin typeface="HGSｺﾞｼｯｸE" panose="020B0900000000000000" pitchFamily="50" charset="-128"/>
                <a:ea typeface="HGSｺﾞｼｯｸE" panose="020B0900000000000000" pitchFamily="50" charset="-128"/>
              </a:rPr>
              <a:t>として知られており、私たちの研究はこれらの事象に役立つ情報をもたらすことも期待されます。</a:t>
            </a:r>
          </a:p>
        </p:txBody>
      </p:sp>
      <p:sp>
        <p:nvSpPr>
          <p:cNvPr id="17" name="テキスト ボックス 16">
            <a:extLst>
              <a:ext uri="{FF2B5EF4-FFF2-40B4-BE49-F238E27FC236}">
                <a16:creationId xmlns:a16="http://schemas.microsoft.com/office/drawing/2014/main" id="{92873D00-DB93-4DFB-AD4E-A61ACFAEE702}"/>
              </a:ext>
            </a:extLst>
          </p:cNvPr>
          <p:cNvSpPr txBox="1"/>
          <p:nvPr/>
        </p:nvSpPr>
        <p:spPr>
          <a:xfrm>
            <a:off x="8353" y="2526352"/>
            <a:ext cx="3558088" cy="36628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①サバクトビバッタの大量発生</a:t>
            </a:r>
          </a:p>
        </p:txBody>
      </p:sp>
      <p:sp>
        <p:nvSpPr>
          <p:cNvPr id="19" name="テキスト ボックス 18">
            <a:extLst>
              <a:ext uri="{FF2B5EF4-FFF2-40B4-BE49-F238E27FC236}">
                <a16:creationId xmlns:a16="http://schemas.microsoft.com/office/drawing/2014/main" id="{E9B017E5-78AC-4D27-AA84-5EB456E62474}"/>
              </a:ext>
            </a:extLst>
          </p:cNvPr>
          <p:cNvSpPr txBox="1"/>
          <p:nvPr/>
        </p:nvSpPr>
        <p:spPr>
          <a:xfrm>
            <a:off x="5067473" y="2590304"/>
            <a:ext cx="3558088"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②水産資源の卓越年級群</a:t>
            </a:r>
          </a:p>
        </p:txBody>
      </p:sp>
      <p:pic>
        <p:nvPicPr>
          <p:cNvPr id="5" name="図 4">
            <a:extLst>
              <a:ext uri="{FF2B5EF4-FFF2-40B4-BE49-F238E27FC236}">
                <a16:creationId xmlns:a16="http://schemas.microsoft.com/office/drawing/2014/main" id="{EAD2B4D7-261E-49DB-B4EE-65D605C1A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22" y="2954276"/>
            <a:ext cx="2796166" cy="1863327"/>
          </a:xfrm>
          <a:prstGeom prst="rect">
            <a:avLst/>
          </a:prstGeom>
        </p:spPr>
      </p:pic>
      <p:sp>
        <p:nvSpPr>
          <p:cNvPr id="6" name="テキスト ボックス 5">
            <a:extLst>
              <a:ext uri="{FF2B5EF4-FFF2-40B4-BE49-F238E27FC236}">
                <a16:creationId xmlns:a16="http://schemas.microsoft.com/office/drawing/2014/main" id="{75186A1A-FCEE-4B4A-A04D-4CCE4493715D}"/>
              </a:ext>
            </a:extLst>
          </p:cNvPr>
          <p:cNvSpPr txBox="1"/>
          <p:nvPr/>
        </p:nvSpPr>
        <p:spPr>
          <a:xfrm>
            <a:off x="1204729" y="4913141"/>
            <a:ext cx="1837234" cy="253916"/>
          </a:xfrm>
          <a:prstGeom prst="rect">
            <a:avLst/>
          </a:prstGeom>
          <a:noFill/>
        </p:spPr>
        <p:txBody>
          <a:bodyPr wrap="square" rtlCol="0">
            <a:spAutoFit/>
          </a:bodyPr>
          <a:lstStyle/>
          <a:p>
            <a:r>
              <a:rPr kumimoji="1" lang="ja-JP" altLang="en-US" sz="1050" dirty="0"/>
              <a:t>出典：</a:t>
            </a:r>
            <a:r>
              <a:rPr kumimoji="1" lang="en-US" altLang="ja-JP" sz="1050" dirty="0"/>
              <a:t>National Geographic</a:t>
            </a:r>
            <a:endParaRPr kumimoji="1" lang="ja-JP" altLang="en-US" sz="1050" dirty="0"/>
          </a:p>
        </p:txBody>
      </p:sp>
      <p:pic>
        <p:nvPicPr>
          <p:cNvPr id="23" name="図 22">
            <a:extLst>
              <a:ext uri="{FF2B5EF4-FFF2-40B4-BE49-F238E27FC236}">
                <a16:creationId xmlns:a16="http://schemas.microsoft.com/office/drawing/2014/main" id="{8B8ACC25-002E-44DA-929F-950205104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5142" y="2959636"/>
            <a:ext cx="3839901" cy="2451865"/>
          </a:xfrm>
          <a:prstGeom prst="rect">
            <a:avLst/>
          </a:prstGeom>
        </p:spPr>
      </p:pic>
      <p:sp>
        <p:nvSpPr>
          <p:cNvPr id="25" name="テキスト ボックス 24">
            <a:extLst>
              <a:ext uri="{FF2B5EF4-FFF2-40B4-BE49-F238E27FC236}">
                <a16:creationId xmlns:a16="http://schemas.microsoft.com/office/drawing/2014/main" id="{DE5DAD87-E576-4393-B324-B950577ECAF3}"/>
              </a:ext>
            </a:extLst>
          </p:cNvPr>
          <p:cNvSpPr txBox="1"/>
          <p:nvPr/>
        </p:nvSpPr>
        <p:spPr>
          <a:xfrm>
            <a:off x="7217809" y="5490208"/>
            <a:ext cx="1837234" cy="253916"/>
          </a:xfrm>
          <a:prstGeom prst="rect">
            <a:avLst/>
          </a:prstGeom>
          <a:noFill/>
        </p:spPr>
        <p:txBody>
          <a:bodyPr wrap="square" rtlCol="0">
            <a:spAutoFit/>
          </a:bodyPr>
          <a:lstStyle/>
          <a:p>
            <a:r>
              <a:rPr kumimoji="1" lang="ja-JP" altLang="en-US" sz="1050" dirty="0"/>
              <a:t>出典：東京大学海洋研究所</a:t>
            </a:r>
          </a:p>
        </p:txBody>
      </p:sp>
      <p:sp>
        <p:nvSpPr>
          <p:cNvPr id="26" name="テキスト ボックス 25">
            <a:extLst>
              <a:ext uri="{FF2B5EF4-FFF2-40B4-BE49-F238E27FC236}">
                <a16:creationId xmlns:a16="http://schemas.microsoft.com/office/drawing/2014/main" id="{157DFD9F-BAD9-48E3-973C-2D84947A08AE}"/>
              </a:ext>
            </a:extLst>
          </p:cNvPr>
          <p:cNvSpPr txBox="1"/>
          <p:nvPr/>
        </p:nvSpPr>
        <p:spPr>
          <a:xfrm>
            <a:off x="9135274" y="2982604"/>
            <a:ext cx="3022451" cy="341632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水産資源では大量発生のことを</a:t>
            </a:r>
            <a:r>
              <a:rPr kumimoji="1" lang="ja-JP" altLang="en-US" dirty="0">
                <a:solidFill>
                  <a:srgbClr val="FF0000"/>
                </a:solidFill>
                <a:latin typeface="HGSｺﾞｼｯｸE" panose="020B0900000000000000" pitchFamily="50" charset="-128"/>
                <a:ea typeface="HGSｺﾞｼｯｸE" panose="020B0900000000000000" pitchFamily="50" charset="-128"/>
              </a:rPr>
              <a:t>卓越年級群</a:t>
            </a:r>
            <a:r>
              <a:rPr kumimoji="1" lang="ja-JP" altLang="en-US" dirty="0">
                <a:latin typeface="HGSｺﾞｼｯｸE" panose="020B0900000000000000" pitchFamily="50" charset="-128"/>
                <a:ea typeface="HGSｺﾞｼｯｸE" panose="020B0900000000000000" pitchFamily="50" charset="-128"/>
              </a:rPr>
              <a:t>と言います。</a:t>
            </a:r>
            <a:endParaRPr kumimoji="1" lang="en-US" altLang="ja-JP" dirty="0">
              <a:latin typeface="HGSｺﾞｼｯｸE" panose="020B0900000000000000" pitchFamily="50" charset="-128"/>
              <a:ea typeface="HGSｺﾞｼｯｸE" panose="020B0900000000000000" pitchFamily="50" charset="-128"/>
            </a:endParaRPr>
          </a:p>
          <a:p>
            <a:r>
              <a:rPr kumimoji="1" lang="en-US" altLang="ja-JP" dirty="0">
                <a:latin typeface="HGSｺﾞｼｯｸE" panose="020B0900000000000000" pitchFamily="50" charset="-128"/>
                <a:ea typeface="HGSｺﾞｼｯｸE" panose="020B0900000000000000" pitchFamily="50" charset="-128"/>
              </a:rPr>
              <a:t>1990</a:t>
            </a:r>
            <a:r>
              <a:rPr kumimoji="1" lang="ja-JP" altLang="en-US" dirty="0">
                <a:latin typeface="HGSｺﾞｼｯｸE" panose="020B0900000000000000" pitchFamily="50" charset="-128"/>
                <a:ea typeface="HGSｺﾞｼｯｸE" panose="020B0900000000000000" pitchFamily="50" charset="-128"/>
              </a:rPr>
              <a:t>年以降マサバの漁獲量は低水準ですが、</a:t>
            </a:r>
            <a:r>
              <a:rPr kumimoji="1" lang="en-US" altLang="ja-JP" dirty="0">
                <a:latin typeface="HGSｺﾞｼｯｸE" panose="020B0900000000000000" pitchFamily="50" charset="-128"/>
                <a:ea typeface="HGSｺﾞｼｯｸE" panose="020B0900000000000000" pitchFamily="50" charset="-128"/>
              </a:rPr>
              <a:t>1992</a:t>
            </a:r>
            <a:r>
              <a:rPr kumimoji="1" lang="ja-JP" altLang="en-US" dirty="0">
                <a:latin typeface="HGSｺﾞｼｯｸE" panose="020B0900000000000000" pitchFamily="50" charset="-128"/>
                <a:ea typeface="HGSｺﾞｼｯｸE" panose="020B0900000000000000" pitchFamily="50" charset="-128"/>
              </a:rPr>
              <a:t>年と</a:t>
            </a:r>
            <a:r>
              <a:rPr kumimoji="1" lang="en-US" altLang="ja-JP" dirty="0">
                <a:latin typeface="HGSｺﾞｼｯｸE" panose="020B0900000000000000" pitchFamily="50" charset="-128"/>
                <a:ea typeface="HGSｺﾞｼｯｸE" panose="020B0900000000000000" pitchFamily="50" charset="-128"/>
              </a:rPr>
              <a:t>1996</a:t>
            </a:r>
            <a:r>
              <a:rPr kumimoji="1" lang="ja-JP" altLang="en-US" dirty="0">
                <a:latin typeface="HGSｺﾞｼｯｸE" panose="020B0900000000000000" pitchFamily="50" charset="-128"/>
                <a:ea typeface="HGSｺﾞｼｯｸE" panose="020B0900000000000000" pitchFamily="50" charset="-128"/>
              </a:rPr>
              <a:t>年は卓越年級群が発生しています。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卓越年級群の発生メカニズムを解明し、大量に産まれた子供を保全すれば、</a:t>
            </a:r>
            <a:r>
              <a:rPr kumimoji="1" lang="ja-JP" altLang="en-US" dirty="0">
                <a:solidFill>
                  <a:srgbClr val="FF0000"/>
                </a:solidFill>
                <a:latin typeface="HGSｺﾞｼｯｸE" panose="020B0900000000000000" pitchFamily="50" charset="-128"/>
                <a:ea typeface="HGSｺﾞｼｯｸE" panose="020B0900000000000000" pitchFamily="50" charset="-128"/>
              </a:rPr>
              <a:t>減少してしまった資源量を元の水準に戻す</a:t>
            </a:r>
            <a:r>
              <a:rPr kumimoji="1" lang="ja-JP" altLang="en-US" dirty="0">
                <a:latin typeface="HGSｺﾞｼｯｸE" panose="020B0900000000000000" pitchFamily="50" charset="-128"/>
                <a:ea typeface="HGSｺﾞｼｯｸE" panose="020B0900000000000000" pitchFamily="50" charset="-128"/>
              </a:rPr>
              <a:t>ことが出来ると考えられます。</a:t>
            </a:r>
          </a:p>
        </p:txBody>
      </p:sp>
    </p:spTree>
    <p:extLst>
      <p:ext uri="{BB962C8B-B14F-4D97-AF65-F5344CB8AC3E}">
        <p14:creationId xmlns:p14="http://schemas.microsoft.com/office/powerpoint/2010/main" val="923861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9451F5A2-6A70-487E-BD4E-F8196B08240B}"/>
              </a:ext>
            </a:extLst>
          </p:cNvPr>
          <p:cNvSpPr/>
          <p:nvPr/>
        </p:nvSpPr>
        <p:spPr>
          <a:xfrm>
            <a:off x="1134423" y="950722"/>
            <a:ext cx="8896268" cy="152543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FE5D016-FBC9-4693-AF30-519F9A613066}"/>
              </a:ext>
            </a:extLst>
          </p:cNvPr>
          <p:cNvSpPr/>
          <p:nvPr/>
        </p:nvSpPr>
        <p:spPr>
          <a:xfrm>
            <a:off x="1348509" y="764681"/>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F4E4A7EE-CC10-418C-9768-5D45BD1239CE}"/>
              </a:ext>
            </a:extLst>
          </p:cNvPr>
          <p:cNvSpPr>
            <a:spLocks noGrp="1"/>
          </p:cNvSpPr>
          <p:nvPr>
            <p:ph idx="1"/>
          </p:nvPr>
        </p:nvSpPr>
        <p:spPr>
          <a:xfrm>
            <a:off x="1295255" y="590242"/>
            <a:ext cx="6919686" cy="678494"/>
          </a:xfrm>
        </p:spPr>
        <p:txBody>
          <a:bodyPr>
            <a:normAutofit lnSpcReduction="10000"/>
          </a:bodyPr>
          <a:lstStyle/>
          <a:p>
            <a:pPr>
              <a:lnSpc>
                <a:spcPct val="150000"/>
              </a:lnSpc>
            </a:pPr>
            <a:r>
              <a:rPr lang="ja-JP" altLang="en-US" sz="2600" dirty="0">
                <a:latin typeface="HGSｺﾞｼｯｸE" panose="020B0900000000000000" pitchFamily="50" charset="-128"/>
                <a:ea typeface="HGSｺﾞｼｯｸE" panose="020B0900000000000000" pitchFamily="50" charset="-128"/>
              </a:rPr>
              <a:t>生態系の安定性をどのように議論すべきか</a:t>
            </a:r>
            <a:endParaRPr kumimoji="1" lang="en-US" altLang="ja-JP" sz="2600" dirty="0">
              <a:latin typeface="HGSｺﾞｼｯｸE" panose="020B0900000000000000" pitchFamily="50" charset="-128"/>
              <a:ea typeface="HGSｺﾞｼｯｸE" panose="020B0900000000000000" pitchFamily="50" charset="-128"/>
            </a:endParaRPr>
          </a:p>
          <a:p>
            <a:pPr marL="0" indent="0">
              <a:lnSpc>
                <a:spcPct val="150000"/>
              </a:lnSpc>
              <a:buNone/>
            </a:pPr>
            <a:endParaRPr kumimoji="1" lang="ja-JP" altLang="en-US" sz="2400" dirty="0">
              <a:latin typeface="HGSｺﾞｼｯｸE" panose="020B0900000000000000" pitchFamily="50" charset="-128"/>
              <a:ea typeface="HGSｺﾞｼｯｸE" panose="020B0900000000000000" pitchFamily="50" charset="-128"/>
            </a:endParaRP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背景</a:t>
            </a:r>
          </a:p>
        </p:txBody>
      </p:sp>
      <p:sp>
        <p:nvSpPr>
          <p:cNvPr id="16" name="テキスト ボックス 15">
            <a:extLst>
              <a:ext uri="{FF2B5EF4-FFF2-40B4-BE49-F238E27FC236}">
                <a16:creationId xmlns:a16="http://schemas.microsoft.com/office/drawing/2014/main" id="{7C9CC346-98E5-4D74-81F1-BD3DF93A71CB}"/>
              </a:ext>
            </a:extLst>
          </p:cNvPr>
          <p:cNvSpPr txBox="1"/>
          <p:nvPr/>
        </p:nvSpPr>
        <p:spPr>
          <a:xfrm>
            <a:off x="1302267" y="1162840"/>
            <a:ext cx="8762713" cy="1477328"/>
          </a:xfrm>
          <a:prstGeom prst="rect">
            <a:avLst/>
          </a:prstGeom>
          <a:noFill/>
        </p:spPr>
        <p:txBody>
          <a:bodyPr wrap="square" rtlCol="0">
            <a:spAutoFit/>
          </a:bodyPr>
          <a:lstStyle/>
          <a:p>
            <a:r>
              <a:rPr kumimoji="1" lang="ja-JP" altLang="en-US" dirty="0">
                <a:solidFill>
                  <a:srgbClr val="FF0000"/>
                </a:solidFill>
                <a:latin typeface="HGSｺﾞｼｯｸE" panose="020B0900000000000000" pitchFamily="50" charset="-128"/>
                <a:ea typeface="HGSｺﾞｼｯｸE" panose="020B0900000000000000" pitchFamily="50" charset="-128"/>
              </a:rPr>
              <a:t>生態系は生き物という動的因子の集合体でありながら、系全体として見ると安定的</a:t>
            </a:r>
            <a:r>
              <a:rPr kumimoji="1" lang="ja-JP" altLang="en-US" dirty="0">
                <a:latin typeface="HGSｺﾞｼｯｸE" panose="020B0900000000000000" pitchFamily="50" charset="-128"/>
                <a:ea typeface="HGSｺﾞｼｯｸE" panose="020B0900000000000000" pitchFamily="50" charset="-128"/>
              </a:rPr>
              <a:t>に存在しています。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動くものが集まっているにも関わらず、視点を引いて見ると安定である他の例として私たちは</a:t>
            </a:r>
            <a:r>
              <a:rPr kumimoji="1" lang="ja-JP" altLang="en-US" dirty="0">
                <a:solidFill>
                  <a:srgbClr val="FF0000"/>
                </a:solidFill>
                <a:latin typeface="HGSｺﾞｼｯｸE" panose="020B0900000000000000" pitchFamily="50" charset="-128"/>
                <a:ea typeface="HGSｺﾞｼｯｸE" panose="020B0900000000000000" pitchFamily="50" charset="-128"/>
              </a:rPr>
              <a:t>個体としての生物</a:t>
            </a:r>
            <a:r>
              <a:rPr kumimoji="1" lang="ja-JP" altLang="en-US" dirty="0">
                <a:latin typeface="HGSｺﾞｼｯｸE" panose="020B0900000000000000" pitchFamily="50" charset="-128"/>
                <a:ea typeface="HGSｺﾞｼｯｸE" panose="020B0900000000000000" pitchFamily="50" charset="-128"/>
              </a:rPr>
              <a:t>に注目しました。</a:t>
            </a:r>
            <a:endParaRPr kumimoji="1" lang="en-US" altLang="ja-JP" dirty="0">
              <a:latin typeface="HGSｺﾞｼｯｸE" panose="020B0900000000000000" pitchFamily="50" charset="-128"/>
              <a:ea typeface="HGSｺﾞｼｯｸE" panose="020B0900000000000000" pitchFamily="50" charset="-128"/>
            </a:endParaRPr>
          </a:p>
          <a:p>
            <a:endParaRPr kumimoji="1" lang="ja-JP" altLang="en-US" dirty="0">
              <a:latin typeface="HGSｺﾞｼｯｸE" panose="020B0900000000000000" pitchFamily="50" charset="-128"/>
              <a:ea typeface="HGSｺﾞｼｯｸE" panose="020B0900000000000000" pitchFamily="50" charset="-128"/>
            </a:endParaRPr>
          </a:p>
        </p:txBody>
      </p:sp>
      <p:pic>
        <p:nvPicPr>
          <p:cNvPr id="8" name="図 7">
            <a:extLst>
              <a:ext uri="{FF2B5EF4-FFF2-40B4-BE49-F238E27FC236}">
                <a16:creationId xmlns:a16="http://schemas.microsoft.com/office/drawing/2014/main" id="{7145D83A-8F09-472F-847D-C45FB0A15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354" y="2957703"/>
            <a:ext cx="2085109" cy="2780145"/>
          </a:xfrm>
          <a:prstGeom prst="rect">
            <a:avLst/>
          </a:prstGeom>
        </p:spPr>
      </p:pic>
      <p:pic>
        <p:nvPicPr>
          <p:cNvPr id="13" name="図 12">
            <a:extLst>
              <a:ext uri="{FF2B5EF4-FFF2-40B4-BE49-F238E27FC236}">
                <a16:creationId xmlns:a16="http://schemas.microsoft.com/office/drawing/2014/main" id="{04861458-3A1E-478B-BE4C-A568C75F6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0213" y="2957703"/>
            <a:ext cx="2085109" cy="2780146"/>
          </a:xfrm>
          <a:prstGeom prst="rect">
            <a:avLst/>
          </a:prstGeom>
        </p:spPr>
      </p:pic>
      <p:sp>
        <p:nvSpPr>
          <p:cNvPr id="20" name="テキスト ボックス 19">
            <a:extLst>
              <a:ext uri="{FF2B5EF4-FFF2-40B4-BE49-F238E27FC236}">
                <a16:creationId xmlns:a16="http://schemas.microsoft.com/office/drawing/2014/main" id="{A013DDF8-C6DC-491B-AD1D-EC65298E91CA}"/>
              </a:ext>
            </a:extLst>
          </p:cNvPr>
          <p:cNvSpPr txBox="1"/>
          <p:nvPr/>
        </p:nvSpPr>
        <p:spPr>
          <a:xfrm>
            <a:off x="3037723" y="5737848"/>
            <a:ext cx="1837234" cy="253916"/>
          </a:xfrm>
          <a:prstGeom prst="rect">
            <a:avLst/>
          </a:prstGeom>
          <a:noFill/>
        </p:spPr>
        <p:txBody>
          <a:bodyPr wrap="square" rtlCol="0">
            <a:spAutoFit/>
          </a:bodyPr>
          <a:lstStyle/>
          <a:p>
            <a:r>
              <a:rPr kumimoji="1" lang="ja-JP" altLang="en-US" sz="1050" dirty="0"/>
              <a:t>出典：日立市かみね動物園</a:t>
            </a:r>
          </a:p>
        </p:txBody>
      </p:sp>
      <p:sp>
        <p:nvSpPr>
          <p:cNvPr id="14" name="テキスト ボックス 13">
            <a:extLst>
              <a:ext uri="{FF2B5EF4-FFF2-40B4-BE49-F238E27FC236}">
                <a16:creationId xmlns:a16="http://schemas.microsoft.com/office/drawing/2014/main" id="{19084D2E-3B00-4225-9F49-DEF5FE181C7E}"/>
              </a:ext>
            </a:extLst>
          </p:cNvPr>
          <p:cNvSpPr txBox="1"/>
          <p:nvPr/>
        </p:nvSpPr>
        <p:spPr>
          <a:xfrm>
            <a:off x="4974072" y="2957703"/>
            <a:ext cx="5952546" cy="1754326"/>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左の写真は生まれて直ぐと、その</a:t>
            </a:r>
            <a:r>
              <a:rPr kumimoji="1" lang="en-US" altLang="ja-JP" dirty="0">
                <a:latin typeface="HGSｺﾞｼｯｸE" panose="020B0900000000000000" pitchFamily="50" charset="-128"/>
                <a:ea typeface="HGSｺﾞｼｯｸE" panose="020B0900000000000000" pitchFamily="50" charset="-128"/>
              </a:rPr>
              <a:t>4</a:t>
            </a:r>
            <a:r>
              <a:rPr kumimoji="1" lang="ja-JP" altLang="en-US" dirty="0">
                <a:latin typeface="HGSｺﾞｼｯｸE" panose="020B0900000000000000" pitchFamily="50" charset="-128"/>
                <a:ea typeface="HGSｺﾞｼｯｸE" panose="020B0900000000000000" pitchFamily="50" charset="-128"/>
              </a:rPr>
              <a:t>ヶ月後のキリンの写真です。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生物は細胞の塊であり、その細胞は常に変化しています。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solidFill>
                  <a:srgbClr val="FF0000"/>
                </a:solidFill>
                <a:latin typeface="HGSｺﾞｼｯｸE" panose="020B0900000000000000" pitchFamily="50" charset="-128"/>
                <a:ea typeface="HGSｺﾞｼｯｸE" panose="020B0900000000000000" pitchFamily="50" charset="-128"/>
              </a:rPr>
              <a:t>動的因子である細胞の集合体であるはずの生き物が、なぜ大きな変化も無く安定して存在出来るのでしょうか？</a:t>
            </a:r>
          </a:p>
        </p:txBody>
      </p:sp>
      <p:sp>
        <p:nvSpPr>
          <p:cNvPr id="15" name="テキスト ボックス 14">
            <a:extLst>
              <a:ext uri="{FF2B5EF4-FFF2-40B4-BE49-F238E27FC236}">
                <a16:creationId xmlns:a16="http://schemas.microsoft.com/office/drawing/2014/main" id="{6C92ED5C-DAA8-4936-8D3E-65BEA57676D4}"/>
              </a:ext>
            </a:extLst>
          </p:cNvPr>
          <p:cNvSpPr txBox="1"/>
          <p:nvPr/>
        </p:nvSpPr>
        <p:spPr>
          <a:xfrm>
            <a:off x="6567054" y="5445460"/>
            <a:ext cx="2372139" cy="584775"/>
          </a:xfrm>
          <a:prstGeom prst="rect">
            <a:avLst/>
          </a:prstGeom>
          <a:noFill/>
        </p:spPr>
        <p:txBody>
          <a:bodyPr wrap="square" rtlCol="0">
            <a:spAutoFit/>
          </a:bodyPr>
          <a:lstStyle/>
          <a:p>
            <a:r>
              <a:rPr kumimoji="1" lang="en-US" altLang="ja-JP" sz="3200" dirty="0">
                <a:latin typeface="HGSｺﾞｼｯｸE" panose="020B0900000000000000" pitchFamily="50" charset="-128"/>
                <a:ea typeface="HGSｺﾞｼｯｸE" panose="020B0900000000000000" pitchFamily="50" charset="-128"/>
              </a:rPr>
              <a:t>Turing</a:t>
            </a:r>
            <a:r>
              <a:rPr kumimoji="1" lang="ja-JP" altLang="en-US" sz="3200" dirty="0">
                <a:latin typeface="HGSｺﾞｼｯｸE" panose="020B0900000000000000" pitchFamily="50" charset="-128"/>
                <a:ea typeface="HGSｺﾞｼｯｸE" panose="020B0900000000000000" pitchFamily="50" charset="-128"/>
              </a:rPr>
              <a:t>理論</a:t>
            </a:r>
          </a:p>
        </p:txBody>
      </p:sp>
      <p:sp>
        <p:nvSpPr>
          <p:cNvPr id="24" name="矢印: 下 23">
            <a:extLst>
              <a:ext uri="{FF2B5EF4-FFF2-40B4-BE49-F238E27FC236}">
                <a16:creationId xmlns:a16="http://schemas.microsoft.com/office/drawing/2014/main" id="{793112D3-456C-4C88-9BBE-F04AD3D1F16F}"/>
              </a:ext>
            </a:extLst>
          </p:cNvPr>
          <p:cNvSpPr/>
          <p:nvPr/>
        </p:nvSpPr>
        <p:spPr>
          <a:xfrm>
            <a:off x="7346723" y="4951497"/>
            <a:ext cx="812800" cy="421517"/>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レーム (半分) 26">
            <a:extLst>
              <a:ext uri="{FF2B5EF4-FFF2-40B4-BE49-F238E27FC236}">
                <a16:creationId xmlns:a16="http://schemas.microsoft.com/office/drawing/2014/main" id="{B5810460-0240-4CFB-B959-3E6237099A21}"/>
              </a:ext>
            </a:extLst>
          </p:cNvPr>
          <p:cNvSpPr/>
          <p:nvPr/>
        </p:nvSpPr>
        <p:spPr>
          <a:xfrm>
            <a:off x="6063472" y="5445460"/>
            <a:ext cx="1397643" cy="461818"/>
          </a:xfrm>
          <a:prstGeom prst="halfFrame">
            <a:avLst>
              <a:gd name="adj1" fmla="val 7333"/>
              <a:gd name="adj2" fmla="val 11333"/>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フレーム (半分) 27">
            <a:extLst>
              <a:ext uri="{FF2B5EF4-FFF2-40B4-BE49-F238E27FC236}">
                <a16:creationId xmlns:a16="http://schemas.microsoft.com/office/drawing/2014/main" id="{DE6092A7-FE28-4F14-9F80-090B677B519A}"/>
              </a:ext>
            </a:extLst>
          </p:cNvPr>
          <p:cNvSpPr/>
          <p:nvPr/>
        </p:nvSpPr>
        <p:spPr>
          <a:xfrm rot="10800000">
            <a:off x="7346723" y="5676369"/>
            <a:ext cx="2105891" cy="461818"/>
          </a:xfrm>
          <a:prstGeom prst="halfFrame">
            <a:avLst>
              <a:gd name="adj1" fmla="val 7333"/>
              <a:gd name="adj2" fmla="val 11333"/>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096620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5FE5D016-FBC9-4693-AF30-519F9A613066}"/>
              </a:ext>
            </a:extLst>
          </p:cNvPr>
          <p:cNvSpPr/>
          <p:nvPr/>
        </p:nvSpPr>
        <p:spPr>
          <a:xfrm>
            <a:off x="1715817" y="511104"/>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背景</a:t>
            </a:r>
          </a:p>
        </p:txBody>
      </p:sp>
      <p:graphicFrame>
        <p:nvGraphicFramePr>
          <p:cNvPr id="18" name="オブジェクト 17">
            <a:extLst>
              <a:ext uri="{FF2B5EF4-FFF2-40B4-BE49-F238E27FC236}">
                <a16:creationId xmlns:a16="http://schemas.microsoft.com/office/drawing/2014/main" id="{AB0CF869-762F-41BB-B10C-3BF1587A2086}"/>
              </a:ext>
            </a:extLst>
          </p:cNvPr>
          <p:cNvGraphicFramePr>
            <a:graphicFrameLocks noChangeAspect="1"/>
          </p:cNvGraphicFramePr>
          <p:nvPr>
            <p:extLst>
              <p:ext uri="{D42A27DB-BD31-4B8C-83A1-F6EECF244321}">
                <p14:modId xmlns:p14="http://schemas.microsoft.com/office/powerpoint/2010/main" val="3523237115"/>
              </p:ext>
            </p:extLst>
          </p:nvPr>
        </p:nvGraphicFramePr>
        <p:xfrm>
          <a:off x="5683447" y="3307267"/>
          <a:ext cx="4714552" cy="3536391"/>
        </p:xfrm>
        <a:graphic>
          <a:graphicData uri="http://schemas.openxmlformats.org/presentationml/2006/ole">
            <mc:AlternateContent xmlns:mc="http://schemas.openxmlformats.org/markup-compatibility/2006">
              <mc:Choice xmlns:v="urn:schemas-microsoft-com:vml" Requires="v">
                <p:oleObj spid="_x0000_s1997" name="Visio" r:id="rId4" imgW="8702873" imgH="6533204" progId="Visio.Drawing.11">
                  <p:embed/>
                </p:oleObj>
              </mc:Choice>
              <mc:Fallback>
                <p:oleObj name="Visio" r:id="rId4" imgW="8702873" imgH="6533204" progId="Visio.Drawing.11">
                  <p:embed/>
                  <p:pic>
                    <p:nvPicPr>
                      <p:cNvPr id="4" name="オブジェクト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3447" y="3307267"/>
                        <a:ext cx="4714552" cy="3536391"/>
                      </a:xfrm>
                      <a:prstGeom prst="rect">
                        <a:avLst/>
                      </a:prstGeom>
                      <a:noFill/>
                      <a:ln>
                        <a:noFill/>
                      </a:ln>
                    </p:spPr>
                  </p:pic>
                </p:oleObj>
              </mc:Fallback>
            </mc:AlternateContent>
          </a:graphicData>
        </a:graphic>
      </p:graphicFrame>
      <p:sp>
        <p:nvSpPr>
          <p:cNvPr id="19" name="正方形/長方形 18">
            <a:extLst>
              <a:ext uri="{FF2B5EF4-FFF2-40B4-BE49-F238E27FC236}">
                <a16:creationId xmlns:a16="http://schemas.microsoft.com/office/drawing/2014/main" id="{1DF6E81A-327F-4C9F-A111-D57D04FF47A6}"/>
              </a:ext>
            </a:extLst>
          </p:cNvPr>
          <p:cNvSpPr/>
          <p:nvPr/>
        </p:nvSpPr>
        <p:spPr>
          <a:xfrm>
            <a:off x="201609" y="3606042"/>
            <a:ext cx="5248257" cy="31553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2E90BAFE-1F1B-4DDD-BFDC-C98FC6FBBBE7}"/>
              </a:ext>
            </a:extLst>
          </p:cNvPr>
          <p:cNvSpPr txBox="1"/>
          <p:nvPr/>
        </p:nvSpPr>
        <p:spPr>
          <a:xfrm>
            <a:off x="191183" y="3728591"/>
            <a:ext cx="4604862" cy="338554"/>
          </a:xfrm>
          <a:prstGeom prst="rect">
            <a:avLst/>
          </a:prstGeom>
          <a:noFill/>
        </p:spPr>
        <p:txBody>
          <a:bodyPr wrap="square" rtlCol="0">
            <a:spAutoFit/>
          </a:bodyPr>
          <a:lstStyle/>
          <a:p>
            <a:r>
              <a:rPr kumimoji="1" lang="en-US" altLang="ja-JP" sz="1600" dirty="0">
                <a:latin typeface="HGSｺﾞｼｯｸE" panose="020B0900000000000000" pitchFamily="50" charset="-128"/>
                <a:ea typeface="HGSｺﾞｼｯｸE" panose="020B0900000000000000" pitchFamily="50" charset="-128"/>
              </a:rPr>
              <a:t>(a)</a:t>
            </a:r>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ja-JP" sz="1600" dirty="0">
                <a:latin typeface="HGSｺﾞｼｯｸE" panose="020B0900000000000000" pitchFamily="50" charset="-128"/>
                <a:ea typeface="HGSｺﾞｼｯｸE" panose="020B0900000000000000" pitchFamily="50" charset="-128"/>
              </a:rPr>
              <a:t>が</a:t>
            </a:r>
            <a:r>
              <a:rPr lang="ja-JP" altLang="en-US" sz="1600" dirty="0">
                <a:latin typeface="HGSｺﾞｼｯｸE" panose="020B0900000000000000" pitchFamily="50" charset="-128"/>
                <a:ea typeface="HGSｺﾞｼｯｸE" panose="020B0900000000000000" pitchFamily="50" charset="-128"/>
              </a:rPr>
              <a:t>特定の場所に存在します</a:t>
            </a:r>
            <a:r>
              <a:rPr lang="ja-JP" altLang="ja-JP" sz="1600" dirty="0">
                <a:latin typeface="HGSｺﾞｼｯｸE" panose="020B0900000000000000" pitchFamily="50" charset="-128"/>
                <a:ea typeface="HGSｺﾞｼｯｸE" panose="020B0900000000000000" pitchFamily="50" charset="-128"/>
              </a:rPr>
              <a:t>。</a:t>
            </a:r>
            <a:endParaRPr kumimoji="1" lang="ja-JP" altLang="en-US" sz="1600" dirty="0">
              <a:latin typeface="HGSｺﾞｼｯｸE" panose="020B0900000000000000" pitchFamily="50" charset="-128"/>
              <a:ea typeface="HGSｺﾞｼｯｸE" panose="020B0900000000000000" pitchFamily="50" charset="-128"/>
            </a:endParaRPr>
          </a:p>
        </p:txBody>
      </p:sp>
      <p:sp>
        <p:nvSpPr>
          <p:cNvPr id="22" name="テキスト ボックス 21">
            <a:extLst>
              <a:ext uri="{FF2B5EF4-FFF2-40B4-BE49-F238E27FC236}">
                <a16:creationId xmlns:a16="http://schemas.microsoft.com/office/drawing/2014/main" id="{54FF8944-B543-49BB-97A2-FDAAFA480078}"/>
              </a:ext>
            </a:extLst>
          </p:cNvPr>
          <p:cNvSpPr txBox="1"/>
          <p:nvPr/>
        </p:nvSpPr>
        <p:spPr>
          <a:xfrm>
            <a:off x="192889" y="3195450"/>
            <a:ext cx="2340260" cy="369332"/>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altLang="ja-JP" b="1" dirty="0"/>
              <a:t>Turing</a:t>
            </a:r>
            <a:r>
              <a:rPr lang="ja-JP" altLang="en-US" b="1" dirty="0"/>
              <a:t>のアイデア</a:t>
            </a:r>
            <a:endParaRPr kumimoji="1" lang="ja-JP" altLang="en-US" b="1" dirty="0"/>
          </a:p>
        </p:txBody>
      </p:sp>
      <p:sp>
        <p:nvSpPr>
          <p:cNvPr id="23" name="テキスト ボックス 22">
            <a:extLst>
              <a:ext uri="{FF2B5EF4-FFF2-40B4-BE49-F238E27FC236}">
                <a16:creationId xmlns:a16="http://schemas.microsoft.com/office/drawing/2014/main" id="{E4296FE2-0A25-435C-90C5-B22016F670FE}"/>
              </a:ext>
            </a:extLst>
          </p:cNvPr>
          <p:cNvSpPr txBox="1"/>
          <p:nvPr/>
        </p:nvSpPr>
        <p:spPr>
          <a:xfrm>
            <a:off x="8600164" y="3564782"/>
            <a:ext cx="2808312" cy="646331"/>
          </a:xfrm>
          <a:prstGeom prst="rect">
            <a:avLst/>
          </a:prstGeom>
          <a:noFill/>
        </p:spPr>
        <p:txBody>
          <a:bodyPr wrap="square" rtlCol="0">
            <a:spAutoFit/>
          </a:bodyPr>
          <a:lstStyle/>
          <a:p>
            <a:r>
              <a:rPr kumimoji="1" lang="ja-JP" altLang="en-US" dirty="0">
                <a:solidFill>
                  <a:srgbClr val="00B050"/>
                </a:solidFill>
              </a:rPr>
              <a:t>緑</a:t>
            </a:r>
            <a:r>
              <a:rPr lang="en-US" altLang="ja-JP" dirty="0">
                <a:solidFill>
                  <a:srgbClr val="00B050"/>
                </a:solidFill>
              </a:rPr>
              <a:t>:</a:t>
            </a:r>
            <a:r>
              <a:rPr lang="ja-JP" altLang="en-US" dirty="0">
                <a:solidFill>
                  <a:srgbClr val="00B050"/>
                </a:solidFill>
              </a:rPr>
              <a:t>活性因子</a:t>
            </a:r>
            <a:r>
              <a:rPr lang="en-US" altLang="ja-JP" dirty="0">
                <a:solidFill>
                  <a:srgbClr val="00B050"/>
                </a:solidFill>
              </a:rPr>
              <a:t>(activator)  </a:t>
            </a:r>
            <a:r>
              <a:rPr lang="ja-JP" altLang="en-US" dirty="0">
                <a:solidFill>
                  <a:srgbClr val="FF0000"/>
                </a:solidFill>
              </a:rPr>
              <a:t>赤</a:t>
            </a:r>
            <a:r>
              <a:rPr lang="en-US" altLang="ja-JP" dirty="0">
                <a:solidFill>
                  <a:srgbClr val="FF0000"/>
                </a:solidFill>
                <a:sym typeface="Wingdings" panose="05000000000000000000" pitchFamily="2" charset="2"/>
              </a:rPr>
              <a:t>:</a:t>
            </a:r>
            <a:r>
              <a:rPr lang="ja-JP" altLang="en-US" dirty="0">
                <a:solidFill>
                  <a:srgbClr val="FF0000"/>
                </a:solidFill>
                <a:sym typeface="Wingdings" panose="05000000000000000000" pitchFamily="2" charset="2"/>
              </a:rPr>
              <a:t>抑制因子</a:t>
            </a:r>
            <a:r>
              <a:rPr lang="en-US" altLang="ja-JP" dirty="0">
                <a:solidFill>
                  <a:srgbClr val="FF0000"/>
                </a:solidFill>
                <a:sym typeface="Wingdings" panose="05000000000000000000" pitchFamily="2" charset="2"/>
              </a:rPr>
              <a:t>(</a:t>
            </a:r>
            <a:r>
              <a:rPr lang="en-US" altLang="ja-JP" dirty="0">
                <a:solidFill>
                  <a:srgbClr val="FF0000"/>
                </a:solidFill>
              </a:rPr>
              <a:t>inhibitor)</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B53B55C5-7D8D-4E90-99DB-35513FD5282D}"/>
              </a:ext>
            </a:extLst>
          </p:cNvPr>
          <p:cNvSpPr/>
          <p:nvPr/>
        </p:nvSpPr>
        <p:spPr>
          <a:xfrm>
            <a:off x="1501731" y="697145"/>
            <a:ext cx="8741396" cy="1773725"/>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B4E891BE-2DF1-4F56-9AD0-DFFF9AB88DDE}"/>
              </a:ext>
            </a:extLst>
          </p:cNvPr>
          <p:cNvSpPr/>
          <p:nvPr/>
        </p:nvSpPr>
        <p:spPr>
          <a:xfrm>
            <a:off x="1715817" y="511104"/>
            <a:ext cx="29717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2">
            <a:extLst>
              <a:ext uri="{FF2B5EF4-FFF2-40B4-BE49-F238E27FC236}">
                <a16:creationId xmlns:a16="http://schemas.microsoft.com/office/drawing/2014/main" id="{26C63F2C-D11E-4A9F-B8A9-988D84475198}"/>
              </a:ext>
            </a:extLst>
          </p:cNvPr>
          <p:cNvSpPr>
            <a:spLocks noGrp="1"/>
          </p:cNvSpPr>
          <p:nvPr>
            <p:ph idx="1"/>
          </p:nvPr>
        </p:nvSpPr>
        <p:spPr>
          <a:xfrm>
            <a:off x="1715817" y="330936"/>
            <a:ext cx="3144223" cy="678494"/>
          </a:xfrm>
        </p:spPr>
        <p:txBody>
          <a:bodyPr>
            <a:normAutofit lnSpcReduction="10000"/>
          </a:bodyPr>
          <a:lstStyle/>
          <a:p>
            <a:pPr>
              <a:lnSpc>
                <a:spcPct val="150000"/>
              </a:lnSpc>
            </a:pPr>
            <a:r>
              <a:rPr lang="en-US" altLang="ja-JP" sz="2600" dirty="0">
                <a:latin typeface="HGSｺﾞｼｯｸE" panose="020B0900000000000000" pitchFamily="50" charset="-128"/>
                <a:ea typeface="HGSｺﾞｼｯｸE" panose="020B0900000000000000" pitchFamily="50" charset="-128"/>
              </a:rPr>
              <a:t>Turing</a:t>
            </a:r>
            <a:r>
              <a:rPr lang="ja-JP" altLang="en-US" sz="2600" dirty="0">
                <a:latin typeface="HGSｺﾞｼｯｸE" panose="020B0900000000000000" pitchFamily="50" charset="-128"/>
                <a:ea typeface="HGSｺﾞｼｯｸE" panose="020B0900000000000000" pitchFamily="50" charset="-128"/>
              </a:rPr>
              <a:t>のアイデア</a:t>
            </a:r>
            <a:endParaRPr kumimoji="1" lang="en-US" altLang="ja-JP" sz="2600" dirty="0">
              <a:latin typeface="HGSｺﾞｼｯｸE" panose="020B0900000000000000" pitchFamily="50" charset="-128"/>
              <a:ea typeface="HGSｺﾞｼｯｸE" panose="020B0900000000000000" pitchFamily="50" charset="-128"/>
            </a:endParaRPr>
          </a:p>
          <a:p>
            <a:pPr marL="0" indent="0">
              <a:lnSpc>
                <a:spcPct val="150000"/>
              </a:lnSpc>
              <a:buNone/>
            </a:pPr>
            <a:endParaRPr kumimoji="1" lang="ja-JP" altLang="en-US" sz="2400" dirty="0">
              <a:latin typeface="HGSｺﾞｼｯｸE" panose="020B0900000000000000" pitchFamily="50" charset="-128"/>
              <a:ea typeface="HGSｺﾞｼｯｸE" panose="020B0900000000000000" pitchFamily="50" charset="-128"/>
            </a:endParaRPr>
          </a:p>
        </p:txBody>
      </p:sp>
      <p:sp>
        <p:nvSpPr>
          <p:cNvPr id="6" name="テキスト ボックス 5">
            <a:extLst>
              <a:ext uri="{FF2B5EF4-FFF2-40B4-BE49-F238E27FC236}">
                <a16:creationId xmlns:a16="http://schemas.microsoft.com/office/drawing/2014/main" id="{C982CA14-5340-43B2-9AD6-9887BFA716D3}"/>
              </a:ext>
            </a:extLst>
          </p:cNvPr>
          <p:cNvSpPr txBox="1"/>
          <p:nvPr/>
        </p:nvSpPr>
        <p:spPr>
          <a:xfrm>
            <a:off x="1715818" y="878078"/>
            <a:ext cx="8407238" cy="1477328"/>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Turing</a:t>
            </a:r>
            <a:r>
              <a:rPr kumimoji="1" lang="ja-JP" altLang="en-US" dirty="0">
                <a:latin typeface="HGSｺﾞｼｯｸE" panose="020B0900000000000000" pitchFamily="50" charset="-128"/>
                <a:ea typeface="HGSｺﾞｼｯｸE" panose="020B0900000000000000" pitchFamily="50" charset="-128"/>
              </a:rPr>
              <a:t>は生物が安定的である理由は、</a:t>
            </a:r>
            <a:r>
              <a:rPr kumimoji="1" lang="ja-JP" altLang="en-US" dirty="0">
                <a:solidFill>
                  <a:srgbClr val="FF0000"/>
                </a:solidFill>
                <a:latin typeface="HGSｺﾞｼｯｸE" panose="020B0900000000000000" pitchFamily="50" charset="-128"/>
                <a:ea typeface="HGSｺﾞｼｯｸE" panose="020B0900000000000000" pitchFamily="50" charset="-128"/>
              </a:rPr>
              <a:t>相互作用によってタンパク質が安定的な分布を持っているから</a:t>
            </a:r>
            <a:r>
              <a:rPr kumimoji="1" lang="ja-JP" altLang="en-US" dirty="0">
                <a:latin typeface="HGSｺﾞｼｯｸE" panose="020B0900000000000000" pitchFamily="50" charset="-128"/>
                <a:ea typeface="HGSｺﾞｼｯｸE" panose="020B0900000000000000" pitchFamily="50" charset="-128"/>
              </a:rPr>
              <a:t>と考えました。</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例えば生物の発生段階でタンパク質がある分布を示す時、そこには胃が現れ、また別の分布のときには脳が発現し、更にその細胞群はタンパク質の分布に従って器官や組織の形態や機能を安定的に保っていると考えたのです。</a:t>
            </a:r>
          </a:p>
        </p:txBody>
      </p:sp>
      <p:sp>
        <p:nvSpPr>
          <p:cNvPr id="31" name="テキスト ボックス 30">
            <a:extLst>
              <a:ext uri="{FF2B5EF4-FFF2-40B4-BE49-F238E27FC236}">
                <a16:creationId xmlns:a16="http://schemas.microsoft.com/office/drawing/2014/main" id="{1538593F-D730-4A7E-B763-E948BB93F9B9}"/>
              </a:ext>
            </a:extLst>
          </p:cNvPr>
          <p:cNvSpPr txBox="1"/>
          <p:nvPr/>
        </p:nvSpPr>
        <p:spPr>
          <a:xfrm>
            <a:off x="202280" y="4236584"/>
            <a:ext cx="5247586" cy="584775"/>
          </a:xfrm>
          <a:prstGeom prst="rect">
            <a:avLst/>
          </a:prstGeom>
          <a:noFill/>
        </p:spPr>
        <p:txBody>
          <a:bodyPr wrap="square">
            <a:spAutoFit/>
          </a:bodyPr>
          <a:lstStyle/>
          <a:p>
            <a:r>
              <a:rPr kumimoji="1" lang="en-US" altLang="ja-JP" sz="1600" dirty="0">
                <a:latin typeface="HGSｺﾞｼｯｸE" panose="020B0900000000000000" pitchFamily="50" charset="-128"/>
                <a:ea typeface="HGSｺﾞｼｯｸE" panose="020B0900000000000000" pitchFamily="50" charset="-128"/>
              </a:rPr>
              <a:t>(b)</a:t>
            </a:r>
            <a:r>
              <a:rPr lang="en-US" altLang="ja-JP" sz="1600" dirty="0">
                <a:latin typeface="HGSｺﾞｼｯｸE" panose="020B0900000000000000" pitchFamily="50" charset="-128"/>
                <a:ea typeface="HGSｺﾞｼｯｸE" panose="020B0900000000000000" pitchFamily="50" charset="-128"/>
              </a:rPr>
              <a:t> </a:t>
            </a:r>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ja-JP" sz="1600" dirty="0">
                <a:latin typeface="HGSｺﾞｼｯｸE" panose="020B0900000000000000" pitchFamily="50" charset="-128"/>
                <a:ea typeface="HGSｺﾞｼｯｸE" panose="020B0900000000000000" pitchFamily="50" charset="-128"/>
              </a:rPr>
              <a:t>の作用によ</a:t>
            </a:r>
            <a:r>
              <a:rPr lang="ja-JP" altLang="en-US" sz="1600" dirty="0">
                <a:latin typeface="HGSｺﾞｼｯｸE" panose="020B0900000000000000" pitchFamily="50" charset="-128"/>
                <a:ea typeface="HGSｺﾞｼｯｸE" panose="020B0900000000000000" pitchFamily="50" charset="-128"/>
              </a:rPr>
              <a:t>り</a:t>
            </a:r>
            <a:r>
              <a:rPr lang="ja-JP" altLang="ja-JP" sz="1600" dirty="0">
                <a:latin typeface="HGSｺﾞｼｯｸE" panose="020B0900000000000000" pitchFamily="50" charset="-128"/>
                <a:ea typeface="HGSｺﾞｼｯｸE" panose="020B0900000000000000" pitchFamily="50" charset="-128"/>
              </a:rPr>
              <a:t>、</a:t>
            </a:r>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ja-JP" sz="1600" dirty="0">
                <a:latin typeface="HGSｺﾞｼｯｸE" panose="020B0900000000000000" pitchFamily="50" charset="-128"/>
                <a:ea typeface="HGSｺﾞｼｯｸE" panose="020B0900000000000000" pitchFamily="50" charset="-128"/>
              </a:rPr>
              <a:t>と</a:t>
            </a:r>
            <a:r>
              <a:rPr lang="ja-JP" altLang="en-US" sz="1600" dirty="0">
                <a:solidFill>
                  <a:srgbClr val="FF0000"/>
                </a:solidFill>
                <a:latin typeface="HGSｺﾞｼｯｸE" panose="020B0900000000000000" pitchFamily="50" charset="-128"/>
                <a:ea typeface="HGSｺﾞｼｯｸE" panose="020B0900000000000000" pitchFamily="50" charset="-128"/>
              </a:rPr>
              <a:t>抑制因子</a:t>
            </a:r>
            <a:r>
              <a:rPr lang="ja-JP" altLang="ja-JP" sz="1600" dirty="0">
                <a:latin typeface="HGSｺﾞｼｯｸE" panose="020B0900000000000000" pitchFamily="50" charset="-128"/>
                <a:ea typeface="HGSｺﾞｼｯｸE" panose="020B0900000000000000" pitchFamily="50" charset="-128"/>
              </a:rPr>
              <a:t>濃度が増加</a:t>
            </a:r>
            <a:r>
              <a:rPr lang="ja-JP" altLang="en-US" sz="1600" dirty="0">
                <a:latin typeface="HGSｺﾞｼｯｸE" panose="020B0900000000000000" pitchFamily="50" charset="-128"/>
                <a:ea typeface="HGSｺﾞｼｯｸE" panose="020B0900000000000000" pitchFamily="50" charset="-128"/>
              </a:rPr>
              <a:t>します</a:t>
            </a:r>
            <a:r>
              <a:rPr lang="ja-JP" altLang="ja-JP" sz="1600" dirty="0">
                <a:latin typeface="HGSｺﾞｼｯｸE" panose="020B0900000000000000" pitchFamily="50" charset="-128"/>
                <a:ea typeface="HGSｺﾞｼｯｸE" panose="020B0900000000000000" pitchFamily="50" charset="-128"/>
              </a:rPr>
              <a:t>。</a:t>
            </a:r>
            <a:endParaRPr kumimoji="1" lang="ja-JP" altLang="en-US" sz="1600" dirty="0">
              <a:latin typeface="HGSｺﾞｼｯｸE" panose="020B0900000000000000" pitchFamily="50" charset="-128"/>
              <a:ea typeface="HGSｺﾞｼｯｸE" panose="020B0900000000000000" pitchFamily="50" charset="-128"/>
            </a:endParaRPr>
          </a:p>
        </p:txBody>
      </p:sp>
      <p:sp>
        <p:nvSpPr>
          <p:cNvPr id="32" name="テキスト ボックス 31">
            <a:extLst>
              <a:ext uri="{FF2B5EF4-FFF2-40B4-BE49-F238E27FC236}">
                <a16:creationId xmlns:a16="http://schemas.microsoft.com/office/drawing/2014/main" id="{A2ED498A-DA92-4459-8D57-5510B00F51BA}"/>
              </a:ext>
            </a:extLst>
          </p:cNvPr>
          <p:cNvSpPr txBox="1"/>
          <p:nvPr/>
        </p:nvSpPr>
        <p:spPr>
          <a:xfrm>
            <a:off x="212706" y="4866911"/>
            <a:ext cx="5247586" cy="1815882"/>
          </a:xfrm>
          <a:prstGeom prst="rect">
            <a:avLst/>
          </a:prstGeom>
          <a:noFill/>
        </p:spPr>
        <p:txBody>
          <a:bodyPr wrap="square" rtlCol="0">
            <a:spAutoFit/>
          </a:bodyPr>
          <a:lstStyle/>
          <a:p>
            <a:r>
              <a:rPr kumimoji="1" lang="en-US" altLang="ja-JP" sz="1600" dirty="0">
                <a:latin typeface="HGSｺﾞｼｯｸE" panose="020B0900000000000000" pitchFamily="50" charset="-128"/>
                <a:ea typeface="HGSｺﾞｼｯｸE" panose="020B0900000000000000" pitchFamily="50" charset="-128"/>
              </a:rPr>
              <a:t>(c)</a:t>
            </a:r>
            <a:r>
              <a:rPr lang="en-US" altLang="ja-JP" sz="1600" dirty="0">
                <a:latin typeface="HGSｺﾞｼｯｸE" panose="020B0900000000000000" pitchFamily="50" charset="-128"/>
                <a:ea typeface="HGSｺﾞｼｯｸE" panose="020B0900000000000000" pitchFamily="50" charset="-128"/>
              </a:rPr>
              <a:t> </a:t>
            </a:r>
            <a:r>
              <a:rPr lang="ja-JP" altLang="en-US" sz="1600" dirty="0">
                <a:solidFill>
                  <a:srgbClr val="FF0000"/>
                </a:solidFill>
                <a:latin typeface="HGSｺﾞｼｯｸE" panose="020B0900000000000000" pitchFamily="50" charset="-128"/>
                <a:ea typeface="HGSｺﾞｼｯｸE" panose="020B0900000000000000" pitchFamily="50" charset="-128"/>
              </a:rPr>
              <a:t>抑制因子</a:t>
            </a:r>
            <a:r>
              <a:rPr lang="ja-JP" altLang="ja-JP" sz="1600" dirty="0">
                <a:latin typeface="HGSｺﾞｼｯｸE" panose="020B0900000000000000" pitchFamily="50" charset="-128"/>
                <a:ea typeface="HGSｺﾞｼｯｸE" panose="020B0900000000000000" pitchFamily="50" charset="-128"/>
              </a:rPr>
              <a:t>の拡散速度が</a:t>
            </a:r>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ja-JP" sz="1600" dirty="0">
                <a:latin typeface="HGSｺﾞｼｯｸE" panose="020B0900000000000000" pitchFamily="50" charset="-128"/>
                <a:ea typeface="HGSｺﾞｼｯｸE" panose="020B0900000000000000" pitchFamily="50" charset="-128"/>
              </a:rPr>
              <a:t>より大きい場合、</a:t>
            </a:r>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en-US" sz="1600" dirty="0">
                <a:latin typeface="HGSｺﾞｼｯｸE" panose="020B0900000000000000" pitchFamily="50" charset="-128"/>
                <a:ea typeface="HGSｺﾞｼｯｸE" panose="020B0900000000000000" pitchFamily="50" charset="-128"/>
              </a:rPr>
              <a:t>を取り囲む形になり、既に</a:t>
            </a:r>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en-US" sz="1600" dirty="0">
                <a:latin typeface="HGSｺﾞｼｯｸE" panose="020B0900000000000000" pitchFamily="50" charset="-128"/>
                <a:ea typeface="HGSｺﾞｼｯｸE" panose="020B0900000000000000" pitchFamily="50" charset="-128"/>
              </a:rPr>
              <a:t>がある場所以外での生合成を阻害します。</a:t>
            </a:r>
            <a:endParaRPr lang="en-US" altLang="ja-JP" sz="1600" dirty="0">
              <a:latin typeface="HGSｺﾞｼｯｸE" panose="020B0900000000000000" pitchFamily="50" charset="-128"/>
              <a:ea typeface="HGSｺﾞｼｯｸE" panose="020B0900000000000000" pitchFamily="50" charset="-128"/>
            </a:endParaRPr>
          </a:p>
          <a:p>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en-US" sz="1600" dirty="0">
                <a:latin typeface="HGSｺﾞｼｯｸE" panose="020B0900000000000000" pitchFamily="50" charset="-128"/>
                <a:ea typeface="HGSｺﾞｼｯｸE" panose="020B0900000000000000" pitchFamily="50" charset="-128"/>
              </a:rPr>
              <a:t>が既にある場所では自己触媒作用によって</a:t>
            </a:r>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en-US" sz="1600" dirty="0">
                <a:latin typeface="HGSｺﾞｼｯｸE" panose="020B0900000000000000" pitchFamily="50" charset="-128"/>
                <a:ea typeface="HGSｺﾞｼｯｸE" panose="020B0900000000000000" pitchFamily="50" charset="-128"/>
              </a:rPr>
              <a:t>が増加し、それ以外では増えません。結果、空間上でタンパク質の密度差が生じ、相互作用のみに依存した特定の分布が自発的に形成されます。</a:t>
            </a:r>
          </a:p>
        </p:txBody>
      </p:sp>
      <p:grpSp>
        <p:nvGrpSpPr>
          <p:cNvPr id="33" name="グループ化 32">
            <a:extLst>
              <a:ext uri="{FF2B5EF4-FFF2-40B4-BE49-F238E27FC236}">
                <a16:creationId xmlns:a16="http://schemas.microsoft.com/office/drawing/2014/main" id="{A805A5A7-3C6E-423C-97BC-C2AD3B8E6F9B}"/>
              </a:ext>
            </a:extLst>
          </p:cNvPr>
          <p:cNvGrpSpPr/>
          <p:nvPr/>
        </p:nvGrpSpPr>
        <p:grpSpPr>
          <a:xfrm>
            <a:off x="212035" y="2549119"/>
            <a:ext cx="11767930" cy="663115"/>
            <a:chOff x="145774" y="2631354"/>
            <a:chExt cx="11767930" cy="663115"/>
          </a:xfrm>
        </p:grpSpPr>
        <p:sp>
          <p:nvSpPr>
            <p:cNvPr id="12" name="テキスト ボックス 11">
              <a:extLst>
                <a:ext uri="{FF2B5EF4-FFF2-40B4-BE49-F238E27FC236}">
                  <a16:creationId xmlns:a16="http://schemas.microsoft.com/office/drawing/2014/main" id="{F602D919-8785-4BAC-8114-7673E9C85371}"/>
                </a:ext>
              </a:extLst>
            </p:cNvPr>
            <p:cNvSpPr txBox="1"/>
            <p:nvPr/>
          </p:nvSpPr>
          <p:spPr>
            <a:xfrm>
              <a:off x="1295398" y="2648138"/>
              <a:ext cx="10618306" cy="646331"/>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遺伝子の転写を促すタンパク質。ここでは</a:t>
              </a:r>
              <a:r>
                <a:rPr kumimoji="1" lang="en-US" altLang="ja-JP" dirty="0">
                  <a:solidFill>
                    <a:srgbClr val="00B050"/>
                  </a:solidFill>
                  <a:latin typeface="HGSｺﾞｼｯｸE" panose="020B0900000000000000" pitchFamily="50" charset="-128"/>
                  <a:ea typeface="HGSｺﾞｼｯｸE" panose="020B0900000000000000" pitchFamily="50" charset="-128"/>
                </a:rPr>
                <a:t>Activator</a:t>
              </a:r>
              <a:r>
                <a:rPr kumimoji="1" lang="ja-JP" altLang="en-US" dirty="0">
                  <a:latin typeface="HGSｺﾞｼｯｸE" panose="020B0900000000000000" pitchFamily="50" charset="-128"/>
                  <a:ea typeface="HGSｺﾞｼｯｸE" panose="020B0900000000000000" pitchFamily="50" charset="-128"/>
                </a:rPr>
                <a:t>自身と</a:t>
              </a:r>
              <a:r>
                <a:rPr kumimoji="1" lang="en-US" altLang="ja-JP" dirty="0">
                  <a:solidFill>
                    <a:srgbClr val="FF0000"/>
                  </a:solidFill>
                  <a:latin typeface="HGSｺﾞｼｯｸE" panose="020B0900000000000000" pitchFamily="50" charset="-128"/>
                  <a:ea typeface="HGSｺﾞｼｯｸE" panose="020B0900000000000000" pitchFamily="50" charset="-128"/>
                </a:rPr>
                <a:t>Inhibitor</a:t>
              </a:r>
              <a:r>
                <a:rPr kumimoji="1" lang="ja-JP" altLang="en-US" dirty="0">
                  <a:latin typeface="HGSｺﾞｼｯｸE" panose="020B0900000000000000" pitchFamily="50" charset="-128"/>
                  <a:ea typeface="HGSｺﾞｼｯｸE" panose="020B0900000000000000" pitchFamily="50" charset="-128"/>
                </a:rPr>
                <a:t>の合成を促すと考えます。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酵素やタンパク質の働きを阻害するタンパク質。ここでは</a:t>
              </a:r>
              <a:r>
                <a:rPr kumimoji="1" lang="en-US" altLang="ja-JP" dirty="0">
                  <a:solidFill>
                    <a:srgbClr val="00B050"/>
                  </a:solidFill>
                  <a:latin typeface="HGSｺﾞｼｯｸE" panose="020B0900000000000000" pitchFamily="50" charset="-128"/>
                  <a:ea typeface="HGSｺﾞｼｯｸE" panose="020B0900000000000000" pitchFamily="50" charset="-128"/>
                </a:rPr>
                <a:t>Activator</a:t>
              </a:r>
              <a:r>
                <a:rPr kumimoji="1" lang="ja-JP" altLang="en-US" dirty="0">
                  <a:latin typeface="HGSｺﾞｼｯｸE" panose="020B0900000000000000" pitchFamily="50" charset="-128"/>
                  <a:ea typeface="HGSｺﾞｼｯｸE" panose="020B0900000000000000" pitchFamily="50" charset="-128"/>
                </a:rPr>
                <a:t>の生合成を阻害すると考えます。</a:t>
              </a:r>
              <a:endParaRPr kumimoji="1" lang="en-US" altLang="ja-JP" dirty="0">
                <a:latin typeface="HGSｺﾞｼｯｸE" panose="020B0900000000000000" pitchFamily="50" charset="-128"/>
                <a:ea typeface="HGSｺﾞｼｯｸE" panose="020B0900000000000000" pitchFamily="50" charset="-128"/>
              </a:endParaRPr>
            </a:p>
          </p:txBody>
        </p:sp>
        <p:sp>
          <p:nvSpPr>
            <p:cNvPr id="17" name="テキスト ボックス 16">
              <a:extLst>
                <a:ext uri="{FF2B5EF4-FFF2-40B4-BE49-F238E27FC236}">
                  <a16:creationId xmlns:a16="http://schemas.microsoft.com/office/drawing/2014/main" id="{07DF389C-B6EB-47C4-B0CA-D9BC42931F14}"/>
                </a:ext>
              </a:extLst>
            </p:cNvPr>
            <p:cNvSpPr txBox="1"/>
            <p:nvPr/>
          </p:nvSpPr>
          <p:spPr>
            <a:xfrm>
              <a:off x="145774" y="2631354"/>
              <a:ext cx="1355957" cy="646331"/>
            </a:xfrm>
            <a:prstGeom prst="rect">
              <a:avLst/>
            </a:prstGeom>
            <a:noFill/>
          </p:spPr>
          <p:txBody>
            <a:bodyPr wrap="square" rtlCol="0">
              <a:spAutoFit/>
            </a:bodyPr>
            <a:lstStyle/>
            <a:p>
              <a:r>
                <a:rPr kumimoji="1" lang="en-US" altLang="ja-JP" dirty="0">
                  <a:solidFill>
                    <a:srgbClr val="00B050"/>
                  </a:solidFill>
                  <a:latin typeface="HGSｺﾞｼｯｸE" panose="020B0900000000000000" pitchFamily="50" charset="-128"/>
                  <a:ea typeface="HGSｺﾞｼｯｸE" panose="020B0900000000000000" pitchFamily="50" charset="-128"/>
                </a:rPr>
                <a:t>Activator</a:t>
              </a:r>
              <a:r>
                <a:rPr kumimoji="1" lang="ja-JP" altLang="en-US" dirty="0">
                  <a:latin typeface="HGSｺﾞｼｯｸE" panose="020B0900000000000000" pitchFamily="50" charset="-128"/>
                  <a:ea typeface="HGSｺﾞｼｯｸE" panose="020B0900000000000000" pitchFamily="50" charset="-128"/>
                </a:rPr>
                <a:t>：</a:t>
              </a:r>
              <a:endParaRPr kumimoji="1" lang="en-US" altLang="ja-JP" dirty="0">
                <a:latin typeface="HGSｺﾞｼｯｸE" panose="020B0900000000000000" pitchFamily="50" charset="-128"/>
                <a:ea typeface="HGSｺﾞｼｯｸE" panose="020B0900000000000000" pitchFamily="50" charset="-128"/>
              </a:endParaRPr>
            </a:p>
            <a:p>
              <a:r>
                <a:rPr kumimoji="1" lang="en-US" altLang="ja-JP" dirty="0">
                  <a:solidFill>
                    <a:srgbClr val="FF0000"/>
                  </a:solidFill>
                  <a:latin typeface="HGSｺﾞｼｯｸE" panose="020B0900000000000000" pitchFamily="50" charset="-128"/>
                  <a:ea typeface="HGSｺﾞｼｯｸE" panose="020B0900000000000000" pitchFamily="50" charset="-128"/>
                </a:rPr>
                <a:t>Inhibitor</a:t>
              </a:r>
              <a:r>
                <a:rPr kumimoji="1" lang="ja-JP" altLang="en-US" dirty="0">
                  <a:latin typeface="HGSｺﾞｼｯｸE" panose="020B0900000000000000" pitchFamily="50" charset="-128"/>
                  <a:ea typeface="HGSｺﾞｼｯｸE" panose="020B0900000000000000" pitchFamily="50" charset="-128"/>
                </a:rPr>
                <a:t>：</a:t>
              </a:r>
            </a:p>
          </p:txBody>
        </p:sp>
      </p:grpSp>
    </p:spTree>
    <p:extLst>
      <p:ext uri="{BB962C8B-B14F-4D97-AF65-F5344CB8AC3E}">
        <p14:creationId xmlns:p14="http://schemas.microsoft.com/office/powerpoint/2010/main" val="1059005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a:extLst>
              <a:ext uri="{FF2B5EF4-FFF2-40B4-BE49-F238E27FC236}">
                <a16:creationId xmlns:a16="http://schemas.microsoft.com/office/drawing/2014/main" id="{5698BCCB-509B-4BB2-B0B9-4D30093D856D}"/>
              </a:ext>
            </a:extLst>
          </p:cNvPr>
          <p:cNvSpPr/>
          <p:nvPr/>
        </p:nvSpPr>
        <p:spPr>
          <a:xfrm>
            <a:off x="1873762" y="318389"/>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E8473975-8460-4C7F-9523-E5D0E6C8328A}"/>
              </a:ext>
            </a:extLst>
          </p:cNvPr>
          <p:cNvSpPr/>
          <p:nvPr/>
        </p:nvSpPr>
        <p:spPr>
          <a:xfrm>
            <a:off x="1647866" y="460267"/>
            <a:ext cx="8896268" cy="98052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5AB6B54B-C72F-45E0-B838-9BDC86B0AC5F}"/>
              </a:ext>
            </a:extLst>
          </p:cNvPr>
          <p:cNvSpPr/>
          <p:nvPr/>
        </p:nvSpPr>
        <p:spPr>
          <a:xfrm>
            <a:off x="1873762" y="318389"/>
            <a:ext cx="29717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CEE7233D-F736-44D4-923C-3DE5B7FE516E}"/>
              </a:ext>
            </a:extLst>
          </p:cNvPr>
          <p:cNvSpPr txBox="1"/>
          <p:nvPr/>
        </p:nvSpPr>
        <p:spPr>
          <a:xfrm>
            <a:off x="1873762" y="685363"/>
            <a:ext cx="8448601" cy="646331"/>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Activator</a:t>
            </a:r>
            <a:r>
              <a:rPr kumimoji="1" lang="ja-JP" altLang="en-US" dirty="0">
                <a:latin typeface="HGSｺﾞｼｯｸE" panose="020B0900000000000000" pitchFamily="50" charset="-128"/>
                <a:ea typeface="HGSｺﾞｼｯｸE" panose="020B0900000000000000" pitchFamily="50" charset="-128"/>
              </a:rPr>
              <a:t>と</a:t>
            </a:r>
            <a:r>
              <a:rPr kumimoji="1" lang="en-US" altLang="ja-JP" dirty="0">
                <a:latin typeface="HGSｺﾞｼｯｸE" panose="020B0900000000000000" pitchFamily="50" charset="-128"/>
                <a:ea typeface="HGSｺﾞｼｯｸE" panose="020B0900000000000000" pitchFamily="50" charset="-128"/>
              </a:rPr>
              <a:t>Inhibitor</a:t>
            </a:r>
            <a:r>
              <a:rPr kumimoji="1" lang="ja-JP" altLang="en-US" dirty="0">
                <a:latin typeface="HGSｺﾞｼｯｸE" panose="020B0900000000000000" pitchFamily="50" charset="-128"/>
                <a:ea typeface="HGSｺﾞｼｯｸE" panose="020B0900000000000000" pitchFamily="50" charset="-128"/>
              </a:rPr>
              <a:t>の相互作用が安定的なタンパク質の分布を自発的に生じさせるという仮説について、</a:t>
            </a:r>
            <a:r>
              <a:rPr kumimoji="1" lang="en-US" altLang="ja-JP" dirty="0">
                <a:latin typeface="HGSｺﾞｼｯｸE" panose="020B0900000000000000" pitchFamily="50" charset="-128"/>
                <a:ea typeface="HGSｺﾞｼｯｸE" panose="020B0900000000000000" pitchFamily="50" charset="-128"/>
              </a:rPr>
              <a:t>Predator-Prey</a:t>
            </a:r>
            <a:r>
              <a:rPr kumimoji="1" lang="ja-JP" altLang="en-US" dirty="0">
                <a:latin typeface="HGSｺﾞｼｯｸE" panose="020B0900000000000000" pitchFamily="50" charset="-128"/>
                <a:ea typeface="HGSｺﾞｼｯｸE" panose="020B0900000000000000" pitchFamily="50" charset="-128"/>
              </a:rPr>
              <a:t>相互作用との類似性を指摘できます。</a:t>
            </a:r>
          </a:p>
        </p:txBody>
      </p:sp>
      <p:sp>
        <p:nvSpPr>
          <p:cNvPr id="21" name="正方形/長方形 20">
            <a:extLst>
              <a:ext uri="{FF2B5EF4-FFF2-40B4-BE49-F238E27FC236}">
                <a16:creationId xmlns:a16="http://schemas.microsoft.com/office/drawing/2014/main" id="{9253CB5F-5899-42DF-9B97-494095EC1480}"/>
              </a:ext>
            </a:extLst>
          </p:cNvPr>
          <p:cNvSpPr/>
          <p:nvPr/>
        </p:nvSpPr>
        <p:spPr>
          <a:xfrm>
            <a:off x="1578528" y="5859566"/>
            <a:ext cx="9045600" cy="794840"/>
          </a:xfrm>
          <a:prstGeom prst="rect">
            <a:avLst/>
          </a:prstGeom>
          <a:solidFill>
            <a:schemeClr val="accent5">
              <a:lumMod val="20000"/>
              <a:lumOff val="8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四角形: 角を丸くする 43">
            <a:extLst>
              <a:ext uri="{FF2B5EF4-FFF2-40B4-BE49-F238E27FC236}">
                <a16:creationId xmlns:a16="http://schemas.microsoft.com/office/drawing/2014/main" id="{33B05CF2-1CE7-4F3C-B3D7-0EA333197CC9}"/>
              </a:ext>
            </a:extLst>
          </p:cNvPr>
          <p:cNvSpPr/>
          <p:nvPr/>
        </p:nvSpPr>
        <p:spPr>
          <a:xfrm>
            <a:off x="917539" y="4988040"/>
            <a:ext cx="10199463" cy="729039"/>
          </a:xfrm>
          <a:prstGeom prst="roundRect">
            <a:avLst/>
          </a:prstGeom>
          <a:solidFill>
            <a:srgbClr val="FDD7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CA374BF3-9A16-4974-8C8B-75EF4F844011}"/>
              </a:ext>
            </a:extLst>
          </p:cNvPr>
          <p:cNvPicPr>
            <a:picLocks noChangeAspect="1"/>
          </p:cNvPicPr>
          <p:nvPr/>
        </p:nvPicPr>
        <p:blipFill>
          <a:blip r:embed="rId3"/>
          <a:stretch>
            <a:fillRect/>
          </a:stretch>
        </p:blipFill>
        <p:spPr>
          <a:xfrm>
            <a:off x="917539" y="3218213"/>
            <a:ext cx="2590800" cy="1691193"/>
          </a:xfrm>
          <a:prstGeom prst="rect">
            <a:avLst/>
          </a:prstGeom>
        </p:spPr>
      </p:pic>
      <p:pic>
        <p:nvPicPr>
          <p:cNvPr id="24" name="図 23">
            <a:extLst>
              <a:ext uri="{FF2B5EF4-FFF2-40B4-BE49-F238E27FC236}">
                <a16:creationId xmlns:a16="http://schemas.microsoft.com/office/drawing/2014/main" id="{6D6F342C-29F4-40AA-9094-2ECB1B4D1E6E}"/>
              </a:ext>
            </a:extLst>
          </p:cNvPr>
          <p:cNvPicPr>
            <a:picLocks noChangeAspect="1"/>
          </p:cNvPicPr>
          <p:nvPr/>
        </p:nvPicPr>
        <p:blipFill>
          <a:blip r:embed="rId4"/>
          <a:stretch>
            <a:fillRect/>
          </a:stretch>
        </p:blipFill>
        <p:spPr>
          <a:xfrm>
            <a:off x="923934" y="1506919"/>
            <a:ext cx="2527307" cy="1691193"/>
          </a:xfrm>
          <a:prstGeom prst="rect">
            <a:avLst/>
          </a:prstGeom>
        </p:spPr>
      </p:pic>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背景</a:t>
            </a:r>
          </a:p>
        </p:txBody>
      </p:sp>
      <p:sp>
        <p:nvSpPr>
          <p:cNvPr id="36" name="コンテンツ プレースホルダー 2">
            <a:extLst>
              <a:ext uri="{FF2B5EF4-FFF2-40B4-BE49-F238E27FC236}">
                <a16:creationId xmlns:a16="http://schemas.microsoft.com/office/drawing/2014/main" id="{912785F8-C281-4B85-A53F-F1106B1829DC}"/>
              </a:ext>
            </a:extLst>
          </p:cNvPr>
          <p:cNvSpPr>
            <a:spLocks noGrp="1"/>
          </p:cNvSpPr>
          <p:nvPr>
            <p:ph idx="1"/>
          </p:nvPr>
        </p:nvSpPr>
        <p:spPr>
          <a:xfrm>
            <a:off x="1879129" y="94616"/>
            <a:ext cx="3144223" cy="678494"/>
          </a:xfrm>
        </p:spPr>
        <p:txBody>
          <a:bodyPr>
            <a:normAutofit fontScale="92500"/>
          </a:bodyPr>
          <a:lstStyle/>
          <a:p>
            <a:pPr>
              <a:lnSpc>
                <a:spcPct val="150000"/>
              </a:lnSpc>
            </a:pPr>
            <a:r>
              <a:rPr lang="ja-JP" altLang="en-US" sz="2600" dirty="0">
                <a:latin typeface="HGSｺﾞｼｯｸE" panose="020B0900000000000000" pitchFamily="50" charset="-128"/>
                <a:ea typeface="HGSｺﾞｼｯｸE" panose="020B0900000000000000" pitchFamily="50" charset="-128"/>
              </a:rPr>
              <a:t>相互作用の類似点</a:t>
            </a:r>
            <a:endParaRPr kumimoji="1" lang="ja-JP" altLang="en-US" sz="2400" dirty="0">
              <a:latin typeface="HGSｺﾞｼｯｸE" panose="020B0900000000000000" pitchFamily="50" charset="-128"/>
              <a:ea typeface="HGSｺﾞｼｯｸE" panose="020B0900000000000000" pitchFamily="50" charset="-128"/>
            </a:endParaRPr>
          </a:p>
        </p:txBody>
      </p:sp>
      <p:grpSp>
        <p:nvGrpSpPr>
          <p:cNvPr id="37" name="グループ化 36">
            <a:extLst>
              <a:ext uri="{FF2B5EF4-FFF2-40B4-BE49-F238E27FC236}">
                <a16:creationId xmlns:a16="http://schemas.microsoft.com/office/drawing/2014/main" id="{3E277F8C-1C30-4C4E-A7C4-8ECEAD126556}"/>
              </a:ext>
            </a:extLst>
          </p:cNvPr>
          <p:cNvGrpSpPr/>
          <p:nvPr/>
        </p:nvGrpSpPr>
        <p:grpSpPr>
          <a:xfrm>
            <a:off x="3710327" y="1789662"/>
            <a:ext cx="7216733" cy="724670"/>
            <a:chOff x="145774" y="2631354"/>
            <a:chExt cx="7216733" cy="724670"/>
          </a:xfrm>
        </p:grpSpPr>
        <p:sp>
          <p:nvSpPr>
            <p:cNvPr id="38" name="テキスト ボックス 37">
              <a:extLst>
                <a:ext uri="{FF2B5EF4-FFF2-40B4-BE49-F238E27FC236}">
                  <a16:creationId xmlns:a16="http://schemas.microsoft.com/office/drawing/2014/main" id="{812268EA-9B8B-4AB3-AD8B-06DC258EC76A}"/>
                </a:ext>
              </a:extLst>
            </p:cNvPr>
            <p:cNvSpPr txBox="1"/>
            <p:nvPr/>
          </p:nvSpPr>
          <p:spPr>
            <a:xfrm>
              <a:off x="1501731" y="2648138"/>
              <a:ext cx="5860776" cy="707886"/>
            </a:xfrm>
            <a:prstGeom prst="rect">
              <a:avLst/>
            </a:prstGeom>
            <a:noFill/>
          </p:spPr>
          <p:txBody>
            <a:bodyPr wrap="square" rtlCol="0">
              <a:spAutoFit/>
            </a:bodyPr>
            <a:lstStyle/>
            <a:p>
              <a:r>
                <a:rPr kumimoji="1" lang="en-US" altLang="ja-JP" sz="2000" dirty="0">
                  <a:solidFill>
                    <a:srgbClr val="00B050"/>
                  </a:solidFill>
                  <a:latin typeface="HGSｺﾞｼｯｸE" panose="020B0900000000000000" pitchFamily="50" charset="-128"/>
                  <a:ea typeface="HGSｺﾞｼｯｸE" panose="020B0900000000000000" pitchFamily="50" charset="-128"/>
                </a:rPr>
                <a:t>Activator</a:t>
              </a:r>
              <a:r>
                <a:rPr kumimoji="1" lang="ja-JP" altLang="en-US" sz="2000" dirty="0">
                  <a:latin typeface="HGSｺﾞｼｯｸE" panose="020B0900000000000000" pitchFamily="50" charset="-128"/>
                  <a:ea typeface="HGSｺﾞｼｯｸE" panose="020B0900000000000000" pitchFamily="50" charset="-128"/>
                </a:rPr>
                <a:t>自身と</a:t>
              </a:r>
              <a:r>
                <a:rPr kumimoji="1" lang="en-US" altLang="ja-JP" sz="2000" dirty="0">
                  <a:solidFill>
                    <a:srgbClr val="FF0000"/>
                  </a:solidFill>
                  <a:latin typeface="HGSｺﾞｼｯｸE" panose="020B0900000000000000" pitchFamily="50" charset="-128"/>
                  <a:ea typeface="HGSｺﾞｼｯｸE" panose="020B0900000000000000" pitchFamily="50" charset="-128"/>
                </a:rPr>
                <a:t>Inhibitor</a:t>
              </a:r>
              <a:r>
                <a:rPr kumimoji="1" lang="ja-JP" altLang="en-US" sz="2000" dirty="0">
                  <a:latin typeface="HGSｺﾞｼｯｸE" panose="020B0900000000000000" pitchFamily="50" charset="-128"/>
                  <a:ea typeface="HGSｺﾞｼｯｸE" panose="020B0900000000000000" pitchFamily="50" charset="-128"/>
                </a:rPr>
                <a:t>の合成も促す。</a:t>
              </a:r>
              <a:endParaRPr kumimoji="1" lang="en-US" altLang="ja-JP" sz="2000" dirty="0">
                <a:latin typeface="HGSｺﾞｼｯｸE" panose="020B0900000000000000" pitchFamily="50" charset="-128"/>
                <a:ea typeface="HGSｺﾞｼｯｸE" panose="020B0900000000000000" pitchFamily="50" charset="-128"/>
              </a:endParaRPr>
            </a:p>
            <a:p>
              <a:r>
                <a:rPr kumimoji="1" lang="en-US" altLang="ja-JP" sz="2000" dirty="0">
                  <a:solidFill>
                    <a:srgbClr val="00B050"/>
                  </a:solidFill>
                  <a:latin typeface="HGSｺﾞｼｯｸE" panose="020B0900000000000000" pitchFamily="50" charset="-128"/>
                  <a:ea typeface="HGSｺﾞｼｯｸE" panose="020B0900000000000000" pitchFamily="50" charset="-128"/>
                </a:rPr>
                <a:t>Activator</a:t>
              </a:r>
              <a:r>
                <a:rPr kumimoji="1" lang="ja-JP" altLang="en-US" sz="2000" dirty="0">
                  <a:latin typeface="HGSｺﾞｼｯｸE" panose="020B0900000000000000" pitchFamily="50" charset="-128"/>
                  <a:ea typeface="HGSｺﾞｼｯｸE" panose="020B0900000000000000" pitchFamily="50" charset="-128"/>
                </a:rPr>
                <a:t>の生合成を阻害する。</a:t>
              </a:r>
              <a:endParaRPr kumimoji="1" lang="en-US" altLang="ja-JP" sz="2000" dirty="0">
                <a:latin typeface="HGSｺﾞｼｯｸE" panose="020B0900000000000000" pitchFamily="50" charset="-128"/>
                <a:ea typeface="HGSｺﾞｼｯｸE" panose="020B0900000000000000" pitchFamily="50" charset="-128"/>
              </a:endParaRPr>
            </a:p>
          </p:txBody>
        </p:sp>
        <p:sp>
          <p:nvSpPr>
            <p:cNvPr id="39" name="テキスト ボックス 38">
              <a:extLst>
                <a:ext uri="{FF2B5EF4-FFF2-40B4-BE49-F238E27FC236}">
                  <a16:creationId xmlns:a16="http://schemas.microsoft.com/office/drawing/2014/main" id="{8CCA99DD-0196-453A-8F5F-58C3873F5C02}"/>
                </a:ext>
              </a:extLst>
            </p:cNvPr>
            <p:cNvSpPr txBox="1"/>
            <p:nvPr/>
          </p:nvSpPr>
          <p:spPr>
            <a:xfrm>
              <a:off x="145774" y="2631354"/>
              <a:ext cx="1600940" cy="707886"/>
            </a:xfrm>
            <a:prstGeom prst="rect">
              <a:avLst/>
            </a:prstGeom>
            <a:noFill/>
          </p:spPr>
          <p:txBody>
            <a:bodyPr wrap="square" rtlCol="0">
              <a:spAutoFit/>
            </a:bodyPr>
            <a:lstStyle/>
            <a:p>
              <a:r>
                <a:rPr kumimoji="1" lang="en-US" altLang="ja-JP" sz="2000" dirty="0">
                  <a:solidFill>
                    <a:srgbClr val="00B050"/>
                  </a:solidFill>
                  <a:latin typeface="HGSｺﾞｼｯｸE" panose="020B0900000000000000" pitchFamily="50" charset="-128"/>
                  <a:ea typeface="HGSｺﾞｼｯｸE" panose="020B0900000000000000" pitchFamily="50" charset="-128"/>
                </a:rPr>
                <a:t>Activator</a:t>
              </a:r>
              <a:r>
                <a:rPr kumimoji="1" lang="ja-JP" altLang="en-US" sz="2000" dirty="0">
                  <a:latin typeface="HGSｺﾞｼｯｸE" panose="020B0900000000000000" pitchFamily="50" charset="-128"/>
                  <a:ea typeface="HGSｺﾞｼｯｸE" panose="020B0900000000000000" pitchFamily="50" charset="-128"/>
                </a:rPr>
                <a:t>：</a:t>
              </a:r>
              <a:endParaRPr kumimoji="1" lang="en-US" altLang="ja-JP" sz="2000" dirty="0">
                <a:latin typeface="HGSｺﾞｼｯｸE" panose="020B0900000000000000" pitchFamily="50" charset="-128"/>
                <a:ea typeface="HGSｺﾞｼｯｸE" panose="020B0900000000000000" pitchFamily="50" charset="-128"/>
              </a:endParaRPr>
            </a:p>
            <a:p>
              <a:r>
                <a:rPr kumimoji="1" lang="en-US" altLang="ja-JP" sz="2000" dirty="0">
                  <a:solidFill>
                    <a:srgbClr val="FF0000"/>
                  </a:solidFill>
                  <a:latin typeface="HGSｺﾞｼｯｸE" panose="020B0900000000000000" pitchFamily="50" charset="-128"/>
                  <a:ea typeface="HGSｺﾞｼｯｸE" panose="020B0900000000000000" pitchFamily="50" charset="-128"/>
                </a:rPr>
                <a:t>Inhibitor</a:t>
              </a:r>
              <a:r>
                <a:rPr kumimoji="1" lang="ja-JP" altLang="en-US" sz="2000" dirty="0">
                  <a:latin typeface="HGSｺﾞｼｯｸE" panose="020B0900000000000000" pitchFamily="50" charset="-128"/>
                  <a:ea typeface="HGSｺﾞｼｯｸE" panose="020B0900000000000000" pitchFamily="50" charset="-128"/>
                </a:rPr>
                <a:t>：</a:t>
              </a:r>
            </a:p>
          </p:txBody>
        </p:sp>
      </p:grpSp>
      <p:grpSp>
        <p:nvGrpSpPr>
          <p:cNvPr id="40" name="グループ化 39">
            <a:extLst>
              <a:ext uri="{FF2B5EF4-FFF2-40B4-BE49-F238E27FC236}">
                <a16:creationId xmlns:a16="http://schemas.microsoft.com/office/drawing/2014/main" id="{349C1F31-E90C-4F89-AE78-192155933B15}"/>
              </a:ext>
            </a:extLst>
          </p:cNvPr>
          <p:cNvGrpSpPr/>
          <p:nvPr/>
        </p:nvGrpSpPr>
        <p:grpSpPr>
          <a:xfrm>
            <a:off x="3710327" y="3429618"/>
            <a:ext cx="7216733" cy="718465"/>
            <a:chOff x="145774" y="2631354"/>
            <a:chExt cx="7216733" cy="718465"/>
          </a:xfrm>
        </p:grpSpPr>
        <p:sp>
          <p:nvSpPr>
            <p:cNvPr id="41" name="テキスト ボックス 40">
              <a:extLst>
                <a:ext uri="{FF2B5EF4-FFF2-40B4-BE49-F238E27FC236}">
                  <a16:creationId xmlns:a16="http://schemas.microsoft.com/office/drawing/2014/main" id="{D79C9B0C-4E2F-4DBE-92E9-ABDC092CAD11}"/>
                </a:ext>
              </a:extLst>
            </p:cNvPr>
            <p:cNvSpPr txBox="1"/>
            <p:nvPr/>
          </p:nvSpPr>
          <p:spPr>
            <a:xfrm>
              <a:off x="1424791" y="2641933"/>
              <a:ext cx="5937716" cy="707886"/>
            </a:xfrm>
            <a:prstGeom prst="rect">
              <a:avLst/>
            </a:prstGeom>
            <a:noFill/>
          </p:spPr>
          <p:txBody>
            <a:bodyPr wrap="square" rtlCol="0">
              <a:spAutoFit/>
            </a:bodyPr>
            <a:lstStyle/>
            <a:p>
              <a:r>
                <a:rPr kumimoji="1" lang="en-US" altLang="ja-JP" sz="2000" dirty="0">
                  <a:solidFill>
                    <a:srgbClr val="00B050"/>
                  </a:solidFill>
                  <a:latin typeface="HGSｺﾞｼｯｸE" panose="020B0900000000000000" pitchFamily="50" charset="-128"/>
                  <a:ea typeface="HGSｺﾞｼｯｸE" panose="020B0900000000000000" pitchFamily="50" charset="-128"/>
                </a:rPr>
                <a:t>Prey</a:t>
              </a:r>
              <a:r>
                <a:rPr kumimoji="1" lang="ja-JP" altLang="en-US" sz="2000" dirty="0">
                  <a:latin typeface="HGSｺﾞｼｯｸE" panose="020B0900000000000000" pitchFamily="50" charset="-128"/>
                  <a:ea typeface="HGSｺﾞｼｯｸE" panose="020B0900000000000000" pitchFamily="50" charset="-128"/>
                </a:rPr>
                <a:t>が増殖することで</a:t>
              </a:r>
              <a:r>
                <a:rPr kumimoji="1" lang="en-US" altLang="ja-JP" sz="2000" dirty="0">
                  <a:solidFill>
                    <a:srgbClr val="FF0000"/>
                  </a:solidFill>
                  <a:latin typeface="HGSｺﾞｼｯｸE" panose="020B0900000000000000" pitchFamily="50" charset="-128"/>
                  <a:ea typeface="HGSｺﾞｼｯｸE" panose="020B0900000000000000" pitchFamily="50" charset="-128"/>
                </a:rPr>
                <a:t>Predator</a:t>
              </a:r>
              <a:r>
                <a:rPr kumimoji="1" lang="ja-JP" altLang="en-US" sz="2000" dirty="0">
                  <a:latin typeface="HGSｺﾞｼｯｸE" panose="020B0900000000000000" pitchFamily="50" charset="-128"/>
                  <a:ea typeface="HGSｺﾞｼｯｸE" panose="020B0900000000000000" pitchFamily="50" charset="-128"/>
                </a:rPr>
                <a:t>が増殖しやすくなる。</a:t>
              </a:r>
              <a:endParaRPr kumimoji="1" lang="en-US" altLang="ja-JP" sz="2000" dirty="0">
                <a:latin typeface="HGSｺﾞｼｯｸE" panose="020B0900000000000000" pitchFamily="50" charset="-128"/>
                <a:ea typeface="HGSｺﾞｼｯｸE" panose="020B0900000000000000" pitchFamily="50" charset="-128"/>
              </a:endParaRPr>
            </a:p>
            <a:p>
              <a:r>
                <a:rPr kumimoji="1" lang="ja-JP" altLang="en-US" sz="2000" dirty="0">
                  <a:latin typeface="HGSｺﾞｼｯｸE" panose="020B0900000000000000" pitchFamily="50" charset="-128"/>
                  <a:ea typeface="HGSｺﾞｼｯｸE" panose="020B0900000000000000" pitchFamily="50" charset="-128"/>
                </a:rPr>
                <a:t>捕食によって</a:t>
              </a:r>
              <a:r>
                <a:rPr kumimoji="1" lang="en-US" altLang="ja-JP" sz="2000" dirty="0">
                  <a:solidFill>
                    <a:srgbClr val="00B050"/>
                  </a:solidFill>
                  <a:latin typeface="HGSｺﾞｼｯｸE" panose="020B0900000000000000" pitchFamily="50" charset="-128"/>
                  <a:ea typeface="HGSｺﾞｼｯｸE" panose="020B0900000000000000" pitchFamily="50" charset="-128"/>
                </a:rPr>
                <a:t>Prey</a:t>
              </a:r>
              <a:r>
                <a:rPr kumimoji="1" lang="ja-JP" altLang="en-US" sz="2000" dirty="0">
                  <a:latin typeface="HGSｺﾞｼｯｸE" panose="020B0900000000000000" pitchFamily="50" charset="-128"/>
                  <a:ea typeface="HGSｺﾞｼｯｸE" panose="020B0900000000000000" pitchFamily="50" charset="-128"/>
                </a:rPr>
                <a:t>の増殖を抑制する。</a:t>
              </a:r>
              <a:endParaRPr kumimoji="1" lang="en-US" altLang="ja-JP" sz="2000" dirty="0">
                <a:latin typeface="HGSｺﾞｼｯｸE" panose="020B0900000000000000" pitchFamily="50" charset="-128"/>
                <a:ea typeface="HGSｺﾞｼｯｸE" panose="020B0900000000000000" pitchFamily="50" charset="-128"/>
              </a:endParaRPr>
            </a:p>
          </p:txBody>
        </p:sp>
        <p:sp>
          <p:nvSpPr>
            <p:cNvPr id="42" name="テキスト ボックス 41">
              <a:extLst>
                <a:ext uri="{FF2B5EF4-FFF2-40B4-BE49-F238E27FC236}">
                  <a16:creationId xmlns:a16="http://schemas.microsoft.com/office/drawing/2014/main" id="{09F9A2CB-19B4-49BD-B96B-16541B4C6129}"/>
                </a:ext>
              </a:extLst>
            </p:cNvPr>
            <p:cNvSpPr txBox="1"/>
            <p:nvPr/>
          </p:nvSpPr>
          <p:spPr>
            <a:xfrm>
              <a:off x="145774" y="2631354"/>
              <a:ext cx="1434685" cy="707886"/>
            </a:xfrm>
            <a:prstGeom prst="rect">
              <a:avLst/>
            </a:prstGeom>
            <a:noFill/>
          </p:spPr>
          <p:txBody>
            <a:bodyPr wrap="square" rtlCol="0">
              <a:spAutoFit/>
            </a:bodyPr>
            <a:lstStyle/>
            <a:p>
              <a:r>
                <a:rPr kumimoji="1" lang="en-US" altLang="ja-JP" sz="2000" dirty="0">
                  <a:solidFill>
                    <a:srgbClr val="00B050"/>
                  </a:solidFill>
                  <a:latin typeface="HGSｺﾞｼｯｸE" panose="020B0900000000000000" pitchFamily="50" charset="-128"/>
                  <a:ea typeface="HGSｺﾞｼｯｸE" panose="020B0900000000000000" pitchFamily="50" charset="-128"/>
                </a:rPr>
                <a:t>Prey</a:t>
              </a:r>
              <a:r>
                <a:rPr kumimoji="1" lang="ja-JP" altLang="en-US" sz="2000" dirty="0">
                  <a:latin typeface="HGSｺﾞｼｯｸE" panose="020B0900000000000000" pitchFamily="50" charset="-128"/>
                  <a:ea typeface="HGSｺﾞｼｯｸE" panose="020B0900000000000000" pitchFamily="50" charset="-128"/>
                </a:rPr>
                <a:t>：</a:t>
              </a:r>
              <a:endParaRPr kumimoji="1" lang="en-US" altLang="ja-JP" sz="2000" dirty="0">
                <a:latin typeface="HGSｺﾞｼｯｸE" panose="020B0900000000000000" pitchFamily="50" charset="-128"/>
                <a:ea typeface="HGSｺﾞｼｯｸE" panose="020B0900000000000000" pitchFamily="50" charset="-128"/>
              </a:endParaRPr>
            </a:p>
            <a:p>
              <a:r>
                <a:rPr kumimoji="1" lang="en-US" altLang="ja-JP" sz="2000" dirty="0">
                  <a:solidFill>
                    <a:srgbClr val="FF0000"/>
                  </a:solidFill>
                  <a:latin typeface="HGSｺﾞｼｯｸE" panose="020B0900000000000000" pitchFamily="50" charset="-128"/>
                  <a:ea typeface="HGSｺﾞｼｯｸE" panose="020B0900000000000000" pitchFamily="50" charset="-128"/>
                </a:rPr>
                <a:t>Predator</a:t>
              </a:r>
              <a:r>
                <a:rPr kumimoji="1" lang="ja-JP" altLang="en-US" sz="2000" dirty="0">
                  <a:latin typeface="HGSｺﾞｼｯｸE" panose="020B0900000000000000" pitchFamily="50" charset="-128"/>
                  <a:ea typeface="HGSｺﾞｼｯｸE" panose="020B0900000000000000" pitchFamily="50" charset="-128"/>
                </a:rPr>
                <a:t>：</a:t>
              </a:r>
            </a:p>
          </p:txBody>
        </p:sp>
      </p:grpSp>
      <p:sp>
        <p:nvSpPr>
          <p:cNvPr id="5" name="テキスト ボックス 4">
            <a:extLst>
              <a:ext uri="{FF2B5EF4-FFF2-40B4-BE49-F238E27FC236}">
                <a16:creationId xmlns:a16="http://schemas.microsoft.com/office/drawing/2014/main" id="{6E93154F-71AA-4393-9E62-6D1C71CCB7EB}"/>
              </a:ext>
            </a:extLst>
          </p:cNvPr>
          <p:cNvSpPr txBox="1"/>
          <p:nvPr/>
        </p:nvSpPr>
        <p:spPr>
          <a:xfrm>
            <a:off x="989355" y="5055465"/>
            <a:ext cx="10055833" cy="646331"/>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上記の類似性から、</a:t>
            </a:r>
            <a:r>
              <a:rPr kumimoji="1" lang="ja-JP" altLang="en-US" dirty="0">
                <a:solidFill>
                  <a:srgbClr val="FF0000"/>
                </a:solidFill>
                <a:latin typeface="HGSｺﾞｼｯｸE" panose="020B0900000000000000" pitchFamily="50" charset="-128"/>
                <a:ea typeface="HGSｺﾞｼｯｸE" panose="020B0900000000000000" pitchFamily="50" charset="-128"/>
              </a:rPr>
              <a:t>「生物個体が安定的である理由」と「生態系が安定的である理由」が同じであるという仮説</a:t>
            </a:r>
            <a:r>
              <a:rPr kumimoji="1" lang="ja-JP" altLang="en-US" dirty="0">
                <a:latin typeface="HGSｺﾞｼｯｸE" panose="020B0900000000000000" pitchFamily="50" charset="-128"/>
                <a:ea typeface="HGSｺﾞｼｯｸE" panose="020B0900000000000000" pitchFamily="50" charset="-128"/>
              </a:rPr>
              <a:t>を立て、数理モデルを構築しました。</a:t>
            </a:r>
            <a:endParaRPr kumimoji="1" lang="en-US" altLang="ja-JP" dirty="0">
              <a:latin typeface="HGSｺﾞｼｯｸE" panose="020B0900000000000000" pitchFamily="50" charset="-128"/>
              <a:ea typeface="HGSｺﾞｼｯｸE" panose="020B0900000000000000" pitchFamily="50" charset="-128"/>
            </a:endParaRPr>
          </a:p>
        </p:txBody>
      </p:sp>
      <p:sp>
        <p:nvSpPr>
          <p:cNvPr id="43" name="矢印: 下 42">
            <a:extLst>
              <a:ext uri="{FF2B5EF4-FFF2-40B4-BE49-F238E27FC236}">
                <a16:creationId xmlns:a16="http://schemas.microsoft.com/office/drawing/2014/main" id="{BFBB60FD-3C91-4485-8A98-FBD2AC66BF8B}"/>
              </a:ext>
            </a:extLst>
          </p:cNvPr>
          <p:cNvSpPr/>
          <p:nvPr/>
        </p:nvSpPr>
        <p:spPr>
          <a:xfrm rot="16200000">
            <a:off x="774038" y="5973857"/>
            <a:ext cx="617159" cy="566257"/>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C921ACD7-B045-4244-AB23-242885A08F15}"/>
              </a:ext>
            </a:extLst>
          </p:cNvPr>
          <p:cNvSpPr txBox="1"/>
          <p:nvPr/>
        </p:nvSpPr>
        <p:spPr>
          <a:xfrm>
            <a:off x="1696130" y="5937360"/>
            <a:ext cx="8917342" cy="646331"/>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生態系の安定性を解き明かした上で、安定から外れた状態である大量発生を議論することで生物資源</a:t>
            </a:r>
            <a:r>
              <a:rPr lang="ja-JP" altLang="en-US" dirty="0">
                <a:latin typeface="HGSｺﾞｼｯｸE" panose="020B0900000000000000" pitchFamily="50" charset="-128"/>
                <a:ea typeface="HGSｺﾞｼｯｸE" panose="020B0900000000000000" pitchFamily="50" charset="-128"/>
              </a:rPr>
              <a:t>の管理に必要な情報の提供へと繋げます。</a:t>
            </a:r>
            <a:endParaRPr kumimoji="1" lang="ja-JP" altLang="en-US" dirty="0">
              <a:latin typeface="HGSｺﾞｼｯｸE" panose="020B0900000000000000" pitchFamily="50" charset="-128"/>
              <a:ea typeface="HGSｺﾞｼｯｸE" panose="020B0900000000000000" pitchFamily="50" charset="-128"/>
            </a:endParaRPr>
          </a:p>
        </p:txBody>
      </p:sp>
    </p:spTree>
    <p:extLst>
      <p:ext uri="{BB962C8B-B14F-4D97-AF65-F5344CB8AC3E}">
        <p14:creationId xmlns:p14="http://schemas.microsoft.com/office/powerpoint/2010/main" val="609836702"/>
      </p:ext>
    </p:extLst>
  </p:cSld>
  <p:clrMapOvr>
    <a:masterClrMapping/>
  </p:clrMapOvr>
</p:sld>
</file>

<file path=ppt/theme/theme1.xml><?xml version="1.0" encoding="utf-8"?>
<a:theme xmlns:a="http://schemas.openxmlformats.org/drawingml/2006/main" name="ファセット">
  <a:themeElements>
    <a:clrScheme name="ファセット">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TM02900688[[fn=ファセット]]</Template>
  <TotalTime>5741</TotalTime>
  <Words>3025</Words>
  <Application>Microsoft Office PowerPoint</Application>
  <PresentationFormat>ワイド画面</PresentationFormat>
  <Paragraphs>262</Paragraphs>
  <Slides>18</Slides>
  <Notes>14</Notes>
  <HiddenSlides>0</HiddenSlides>
  <MMClips>0</MMClips>
  <ScaleCrop>false</ScaleCrop>
  <HeadingPairs>
    <vt:vector size="8" baseType="variant">
      <vt:variant>
        <vt:lpstr>使用されているフォント</vt:lpstr>
      </vt:variant>
      <vt:variant>
        <vt:i4>9</vt:i4>
      </vt:variant>
      <vt:variant>
        <vt:lpstr>テーマ</vt:lpstr>
      </vt:variant>
      <vt:variant>
        <vt:i4>1</vt:i4>
      </vt:variant>
      <vt:variant>
        <vt:lpstr>埋め込まれた OLE サーバー</vt:lpstr>
      </vt:variant>
      <vt:variant>
        <vt:i4>2</vt:i4>
      </vt:variant>
      <vt:variant>
        <vt:lpstr>スライド タイトル</vt:lpstr>
      </vt:variant>
      <vt:variant>
        <vt:i4>18</vt:i4>
      </vt:variant>
    </vt:vector>
  </HeadingPairs>
  <TitlesOfParts>
    <vt:vector size="30" baseType="lpstr">
      <vt:lpstr>HGSｺﾞｼｯｸE</vt:lpstr>
      <vt:lpstr>HGｺﾞｼｯｸE</vt:lpstr>
      <vt:lpstr>ＭＳ Ｐゴシック</vt:lpstr>
      <vt:lpstr>メイリオ</vt:lpstr>
      <vt:lpstr>游ゴシック</vt:lpstr>
      <vt:lpstr>Arial</vt:lpstr>
      <vt:lpstr>Cambria Math</vt:lpstr>
      <vt:lpstr>Trebuchet MS</vt:lpstr>
      <vt:lpstr>Wingdings 3</vt:lpstr>
      <vt:lpstr>ファセット</vt:lpstr>
      <vt:lpstr>Visio</vt:lpstr>
      <vt:lpstr>数式</vt:lpstr>
      <vt:lpstr>研究制作物</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Okuno Yuki</dc:creator>
  <cp:lastModifiedBy>Yuki Okuno</cp:lastModifiedBy>
  <cp:revision>1534</cp:revision>
  <dcterms:created xsi:type="dcterms:W3CDTF">2021-08-30T09:40:13Z</dcterms:created>
  <dcterms:modified xsi:type="dcterms:W3CDTF">2022-04-23T18:59:48Z</dcterms:modified>
</cp:coreProperties>
</file>